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4" r:id="rId4"/>
    <p:sldId id="258" r:id="rId5"/>
    <p:sldId id="259" r:id="rId6"/>
    <p:sldId id="265" r:id="rId7"/>
    <p:sldId id="266" r:id="rId8"/>
    <p:sldId id="280" r:id="rId9"/>
    <p:sldId id="260" r:id="rId10"/>
    <p:sldId id="281" r:id="rId11"/>
    <p:sldId id="284" r:id="rId12"/>
    <p:sldId id="282" r:id="rId13"/>
    <p:sldId id="283" r:id="rId14"/>
    <p:sldId id="261" r:id="rId15"/>
    <p:sldId id="263" r:id="rId16"/>
    <p:sldId id="285" r:id="rId17"/>
    <p:sldId id="267" r:id="rId18"/>
    <p:sldId id="269" r:id="rId19"/>
    <p:sldId id="270" r:id="rId20"/>
    <p:sldId id="286" r:id="rId21"/>
    <p:sldId id="273" r:id="rId22"/>
    <p:sldId id="274" r:id="rId23"/>
    <p:sldId id="275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08D6"/>
    <a:srgbClr val="040009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59" autoAdjust="0"/>
    <p:restoredTop sz="94660"/>
  </p:normalViewPr>
  <p:slideViewPr>
    <p:cSldViewPr snapToGrid="0">
      <p:cViewPr varScale="1">
        <p:scale>
          <a:sx n="51" d="100"/>
          <a:sy n="51" d="100"/>
        </p:scale>
        <p:origin x="78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730D5-336C-4561-A452-1EE46444746C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DF2946-FACC-4BD4-89AD-3A072D85C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254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করতে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F2946-FACC-4BD4-89AD-3A072D85C8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280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DF2946-FACC-4BD4-89AD-3A072D85C88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48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55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2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95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5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5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146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7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5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549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92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992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0711D-8414-4E88-82C8-C145401BC1F1}" type="datetimeFigureOut">
              <a:rPr lang="en-US" smtClean="0"/>
              <a:t>9/23/2016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08DCC4-D8E1-4AC2-9075-9AF3C631C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406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14.jpeg"/><Relationship Id="rId7" Type="http://schemas.openxmlformats.org/officeDocument/2006/relationships/image" Target="../media/image1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jpe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6.jpg"/><Relationship Id="rId7" Type="http://schemas.openxmlformats.org/officeDocument/2006/relationships/image" Target="../media/image19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microsoft.com/office/2007/relationships/hdphoto" Target="../media/hdphoto4.wdp"/><Relationship Id="rId4" Type="http://schemas.openxmlformats.org/officeDocument/2006/relationships/image" Target="../media/image17.jpeg"/><Relationship Id="rId9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10" Type="http://schemas.openxmlformats.org/officeDocument/2006/relationships/image" Target="../media/image27.png"/><Relationship Id="rId4" Type="http://schemas.openxmlformats.org/officeDocument/2006/relationships/image" Target="../media/image23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7.wdp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32.jp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17" Type="http://schemas.openxmlformats.org/officeDocument/2006/relationships/image" Target="../media/image65.png"/><Relationship Id="rId2" Type="http://schemas.openxmlformats.org/officeDocument/2006/relationships/image" Target="../media/image31.jp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11" Type="http://schemas.openxmlformats.org/officeDocument/2006/relationships/image" Target="../media/image60.png"/><Relationship Id="rId5" Type="http://schemas.openxmlformats.org/officeDocument/2006/relationships/image" Target="../media/image34.jpg"/><Relationship Id="rId15" Type="http://schemas.openxmlformats.org/officeDocument/2006/relationships/image" Target="../media/image64.png"/><Relationship Id="rId10" Type="http://schemas.openxmlformats.org/officeDocument/2006/relationships/image" Target="../media/image59.png"/><Relationship Id="rId4" Type="http://schemas.openxmlformats.org/officeDocument/2006/relationships/image" Target="../media/image33.jp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52248" y="0"/>
            <a:ext cx="11650718" cy="6858000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05758" y="-1"/>
            <a:ext cx="9343697" cy="6968359"/>
          </a:xfrm>
          <a:prstGeom prst="rect">
            <a:avLst/>
          </a:prstGeom>
          <a:noFill/>
        </p:spPr>
        <p:txBody>
          <a:bodyPr wrap="none" rtlCol="0">
            <a:prstTxWarp prst="textButtonPour">
              <a:avLst>
                <a:gd name="adj1" fmla="val 9814592"/>
                <a:gd name="adj2" fmla="val 65666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16724" y="2443654"/>
            <a:ext cx="9585434" cy="3578773"/>
          </a:xfrm>
          <a:prstGeom prst="rect">
            <a:avLst/>
          </a:prstGeom>
          <a:noFill/>
        </p:spPr>
        <p:txBody>
          <a:bodyPr wrap="none" rtlCol="0">
            <a:prstTxWarp prst="textArchDownPour">
              <a:avLst>
                <a:gd name="adj1" fmla="val 1346698"/>
                <a:gd name="adj2" fmla="val 74463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33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824459" y="341261"/>
            <a:ext cx="11002780" cy="130414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7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810000" y="1734800"/>
            <a:ext cx="8114675" cy="48671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নিজাম উদ্দিন তালুকদার</a:t>
            </a:r>
          </a:p>
          <a:p>
            <a:pPr algn="ctr"/>
            <a:r>
              <a:rPr lang="bn-IN" sz="4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শিক্ষক (গণিত)</a:t>
            </a:r>
          </a:p>
          <a:p>
            <a:pPr algn="ctr"/>
            <a:r>
              <a:rPr lang="bn-IN" sz="44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ঢাকাউত্তর মোহাম্মদপুর উচ্চ বিদ্যালয়</a:t>
            </a:r>
          </a:p>
          <a:p>
            <a:pPr algn="ctr"/>
            <a:r>
              <a:rPr lang="bn-IN" sz="4400" b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বিয়ানীবাজার,সিলেট।</a:t>
            </a:r>
            <a:endParaRPr lang="bn-IN" sz="44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</a:t>
            </a:r>
            <a:r>
              <a:rPr lang="en-US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মেইল নং</a:t>
            </a:r>
            <a:r>
              <a:rPr lang="en-US" sz="4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2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nizamuddin.nu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490</a:t>
            </a:r>
            <a:r>
              <a:rPr lang="en-US" sz="2400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en-US" sz="4400" dirty="0">
              <a:solidFill>
                <a:srgbClr val="C0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34" y="1861126"/>
            <a:ext cx="3460866" cy="461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9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9" y="1933317"/>
            <a:ext cx="3491345" cy="47672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le 3"/>
          <p:cNvSpPr txBox="1">
            <a:spLocks/>
          </p:cNvSpPr>
          <p:nvPr/>
        </p:nvSpPr>
        <p:spPr>
          <a:xfrm>
            <a:off x="423174" y="620688"/>
            <a:ext cx="7772400" cy="1470025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-116378" y="3170395"/>
            <a:ext cx="6552728" cy="288032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Bevel 5"/>
          <p:cNvSpPr/>
          <p:nvPr/>
        </p:nvSpPr>
        <p:spPr>
          <a:xfrm>
            <a:off x="581891" y="80847"/>
            <a:ext cx="10961353" cy="1612846"/>
          </a:xfrm>
          <a:prstGeom prst="beve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b="1" dirty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115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Vertical Scroll 6"/>
          <p:cNvSpPr/>
          <p:nvPr/>
        </p:nvSpPr>
        <p:spPr>
          <a:xfrm>
            <a:off x="3962400" y="2233534"/>
            <a:ext cx="8229600" cy="4467069"/>
          </a:xfrm>
          <a:prstGeom prst="vertic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0000"/>
              </a:lnSpc>
            </a:pPr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		</a:t>
            </a:r>
            <a:r>
              <a:rPr lang="bn-IN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উচ্চতর গণিত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90000"/>
              </a:lnSpc>
            </a:pPr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অধ্যায়ঃ 		</a:t>
            </a:r>
            <a:r>
              <a:rPr lang="bn-IN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১৪’শ</a:t>
            </a:r>
            <a:endParaRPr lang="bn-BD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90000"/>
              </a:lnSpc>
            </a:pPr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শ্রেণিঃ  		১০ম</a:t>
            </a:r>
          </a:p>
          <a:p>
            <a:pPr>
              <a:lnSpc>
                <a:spcPct val="90000"/>
              </a:lnSpc>
            </a:pPr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  		৪৫ মিনিট </a:t>
            </a:r>
          </a:p>
          <a:p>
            <a:pPr>
              <a:lnSpc>
                <a:spcPct val="90000"/>
              </a:lnSpc>
            </a:pPr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en-US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02-09-201</a:t>
            </a:r>
            <a:r>
              <a:rPr lang="bn-IN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৬খ্রি: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128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5586253"/>
              </p:ext>
            </p:extLst>
          </p:nvPr>
        </p:nvGraphicFramePr>
        <p:xfrm>
          <a:off x="4950373" y="3429000"/>
          <a:ext cx="1097280" cy="822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0373" y="3429000"/>
                        <a:ext cx="1097280" cy="822960"/>
                      </a:xfrm>
                      <a:prstGeom prst="rect">
                        <a:avLst/>
                      </a:prstGeom>
                      <a:solidFill>
                        <a:srgbClr val="FCD5B5"/>
                      </a:solidFill>
                      <a:ln w="57150">
                        <a:solidFill>
                          <a:srgbClr val="8EB4E3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Horizontal Scroll 2"/>
          <p:cNvSpPr/>
          <p:nvPr/>
        </p:nvSpPr>
        <p:spPr>
          <a:xfrm>
            <a:off x="820586" y="894080"/>
            <a:ext cx="9329255" cy="975360"/>
          </a:xfrm>
          <a:prstGeom prst="horizontalScroll">
            <a:avLst>
              <a:gd name="adj" fmla="val 13799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486" tIns="52743" rIns="105486" bIns="52743"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600" b="1" dirty="0">
                <a:ln w="11430">
                  <a:solidFill>
                    <a:srgbClr val="3333FF"/>
                  </a:solidFill>
                </a:ln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আমরা এখন একটি ভিডিও দেখি </a:t>
            </a:r>
            <a:endParaRPr lang="en-US" sz="4600" b="1" dirty="0">
              <a:ln w="11430">
                <a:solidFill>
                  <a:srgbClr val="3333FF"/>
                </a:solidFill>
              </a:ln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07173" y="4889500"/>
            <a:ext cx="6400800" cy="894080"/>
          </a:xfrm>
          <a:prstGeom prst="roundRect">
            <a:avLst>
              <a:gd name="adj" fmla="val 5667"/>
            </a:avLst>
          </a:prstGeom>
          <a:ln>
            <a:solidFill>
              <a:schemeClr val="tx1"/>
            </a:solidFill>
            <a:prstDash val="lgDashDotDot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486" tIns="52743" rIns="105486" bIns="52743" rtlCol="0" anchor="ctr"/>
          <a:lstStyle/>
          <a:p>
            <a:pPr algn="ctr"/>
            <a:r>
              <a:rPr lang="bn-IN" sz="4200" dirty="0">
                <a:latin typeface="NikoshBAN" pitchFamily="2" charset="0"/>
                <a:cs typeface="NikoshBAN" pitchFamily="2" charset="0"/>
              </a:rPr>
              <a:t>আমরা ভিডিওটিতে কি দেখলাম</a:t>
            </a:r>
            <a:r>
              <a:rPr lang="en-US" sz="4200" dirty="0">
                <a:latin typeface="NikoshBAN" pitchFamily="2" charset="0"/>
                <a:cs typeface="NikoshBAN" pitchFamily="2" charset="0"/>
              </a:rPr>
              <a:t> ?</a:t>
            </a:r>
            <a:r>
              <a:rPr lang="bn-IN" sz="4200" dirty="0">
                <a:latin typeface="NikoshBAN" pitchFamily="2" charset="0"/>
                <a:cs typeface="NikoshBAN" pitchFamily="2" charset="0"/>
              </a:rPr>
              <a:t> </a:t>
            </a:r>
            <a:endParaRPr lang="en-US" sz="4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04653" y="2062480"/>
            <a:ext cx="8961120" cy="731520"/>
          </a:xfrm>
          <a:prstGeom prst="roundRect">
            <a:avLst>
              <a:gd name="adj" fmla="val 10823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486" tIns="52743" rIns="105486" bIns="52743" rtlCol="0" anchor="ctr"/>
          <a:lstStyle/>
          <a:p>
            <a:pPr algn="ctr"/>
            <a:r>
              <a:rPr lang="bn-IN" sz="4200" dirty="0">
                <a:latin typeface="NikoshBAN" pitchFamily="2" charset="0"/>
                <a:cs typeface="NikoshBAN" pitchFamily="2" charset="0"/>
              </a:rPr>
              <a:t>বাংলাদেশ ও ভারতের মধ্যকার ক্রিকেট খেলার </a:t>
            </a:r>
            <a:r>
              <a:rPr lang="bn-IN" sz="4200" dirty="0" smtClean="0">
                <a:latin typeface="NikoshBAN" pitchFamily="2" charset="0"/>
                <a:cs typeface="NikoshBAN" pitchFamily="2" charset="0"/>
              </a:rPr>
              <a:t>টস  </a:t>
            </a:r>
            <a:endParaRPr lang="en-US" sz="4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123556" y="2021840"/>
            <a:ext cx="8778240" cy="812800"/>
          </a:xfrm>
          <a:prstGeom prst="roundRect">
            <a:avLst>
              <a:gd name="adj" fmla="val 17965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486" tIns="52743" rIns="105486" bIns="52743" rtlCol="0" anchor="ctr"/>
          <a:lstStyle/>
          <a:p>
            <a:pPr algn="ctr"/>
            <a:r>
              <a:rPr lang="bn-IN" sz="4200" dirty="0" smtClean="0">
                <a:latin typeface="NikoshBAN" pitchFamily="2" charset="0"/>
                <a:cs typeface="NikoshBAN" pitchFamily="2" charset="0"/>
              </a:rPr>
              <a:t>টসে </a:t>
            </a:r>
            <a:r>
              <a:rPr lang="bn-IN" sz="4200" dirty="0">
                <a:latin typeface="NikoshBAN" pitchFamily="2" charset="0"/>
                <a:cs typeface="NikoshBAN" pitchFamily="2" charset="0"/>
              </a:rPr>
              <a:t>বাংলাদেশের জয় হতে পারে, নাও হতে পারে । </a:t>
            </a:r>
            <a:endParaRPr lang="en-US" sz="4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18453" y="2016936"/>
            <a:ext cx="8961120" cy="1137920"/>
          </a:xfrm>
          <a:prstGeom prst="roundRect">
            <a:avLst>
              <a:gd name="adj" fmla="val 10823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486" tIns="52743" rIns="105486" bIns="52743" rtlCol="0" anchor="ctr"/>
          <a:lstStyle/>
          <a:p>
            <a:pPr algn="ctr"/>
            <a:r>
              <a:rPr lang="bn-IN" sz="4200" dirty="0">
                <a:latin typeface="NikoshBAN" pitchFamily="2" charset="0"/>
                <a:cs typeface="NikoshBAN" pitchFamily="2" charset="0"/>
              </a:rPr>
              <a:t>কোনো ঘটনা ঘটার ক্ষেত্রে অনিশ্চয়তা থাকলেই আমরা কী বলে থাকি ? </a:t>
            </a:r>
            <a:endParaRPr lang="en-US" sz="4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390053" y="2064845"/>
            <a:ext cx="6217920" cy="812800"/>
          </a:xfrm>
          <a:prstGeom prst="roundRect">
            <a:avLst>
              <a:gd name="adj" fmla="val 9167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486" tIns="52743" rIns="105486" bIns="52743" rtlCol="0" anchor="ctr"/>
          <a:lstStyle/>
          <a:p>
            <a:pPr algn="ctr"/>
            <a:r>
              <a:rPr lang="bn-IN" sz="4200" dirty="0">
                <a:latin typeface="NikoshBAN" pitchFamily="2" charset="0"/>
                <a:cs typeface="NikoshBAN" pitchFamily="2" charset="0"/>
              </a:rPr>
              <a:t>সম্ভাবনার কথা বলি । </a:t>
            </a:r>
            <a:endParaRPr lang="en-US" sz="4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rame 9"/>
          <p:cNvSpPr/>
          <p:nvPr/>
        </p:nvSpPr>
        <p:spPr>
          <a:xfrm>
            <a:off x="0" y="0"/>
            <a:ext cx="12191999" cy="6858000"/>
          </a:xfrm>
          <a:prstGeom prst="frame">
            <a:avLst>
              <a:gd name="adj1" fmla="val 1940"/>
            </a:avLst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1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rizontal Scroll 9"/>
          <p:cNvSpPr/>
          <p:nvPr/>
        </p:nvSpPr>
        <p:spPr>
          <a:xfrm>
            <a:off x="401600" y="16620"/>
            <a:ext cx="10964079" cy="1919560"/>
          </a:xfrm>
          <a:prstGeom prst="horizontalScroll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 হলো...</a:t>
            </a:r>
            <a:endParaRPr lang="en-US" sz="8000" b="1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4332158" y="1712422"/>
            <a:ext cx="3102964" cy="2068847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Left-Right Arrow 11"/>
          <p:cNvSpPr/>
          <p:nvPr/>
        </p:nvSpPr>
        <p:spPr>
          <a:xfrm>
            <a:off x="714894" y="2941821"/>
            <a:ext cx="10947453" cy="3409104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সম্ভাবনা</a:t>
            </a:r>
            <a:endParaRPr lang="en-US" sz="115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969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0432"/>
            <a:ext cx="12192000" cy="6858000"/>
          </a:xfrm>
          <a:prstGeom prst="rect">
            <a:avLst/>
          </a:prstGeom>
          <a:noFill/>
          <a:ln w="762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33335" y="9150630"/>
            <a:ext cx="1147937" cy="951700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00" r="-12000"/>
            </a:stretch>
          </a:blipFill>
          <a:ln>
            <a:solidFill>
              <a:srgbClr val="3333FF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TextBox 17"/>
          <p:cNvSpPr txBox="1"/>
          <p:nvPr/>
        </p:nvSpPr>
        <p:spPr>
          <a:xfrm>
            <a:off x="844688" y="1408810"/>
            <a:ext cx="9423620" cy="707886"/>
          </a:xfrm>
          <a:prstGeom prst="rect">
            <a:avLst/>
          </a:prstGeom>
          <a:noFill/>
          <a:ln w="28575">
            <a:solidFill>
              <a:srgbClr val="6600FF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- -</a:t>
            </a:r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Flowchart: Terminator 18"/>
          <p:cNvSpPr/>
          <p:nvPr/>
        </p:nvSpPr>
        <p:spPr>
          <a:xfrm>
            <a:off x="1100793" y="114991"/>
            <a:ext cx="10640291" cy="1115294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 smtClean="0">
                <a:solidFill>
                  <a:srgbClr val="04000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8000" b="1" dirty="0">
              <a:solidFill>
                <a:srgbClr val="04000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196981" y="2505701"/>
            <a:ext cx="10551671" cy="648859"/>
          </a:xfrm>
          <a:custGeom>
            <a:avLst/>
            <a:gdLst>
              <a:gd name="connsiteX0" fmla="*/ 0 w 8839187"/>
              <a:gd name="connsiteY0" fmla="*/ 0 h 844239"/>
              <a:gd name="connsiteX1" fmla="*/ 8417068 w 8839187"/>
              <a:gd name="connsiteY1" fmla="*/ 0 h 844239"/>
              <a:gd name="connsiteX2" fmla="*/ 8839187 w 8839187"/>
              <a:gd name="connsiteY2" fmla="*/ 422120 h 844239"/>
              <a:gd name="connsiteX3" fmla="*/ 8417068 w 8839187"/>
              <a:gd name="connsiteY3" fmla="*/ 844239 h 844239"/>
              <a:gd name="connsiteX4" fmla="*/ 0 w 8839187"/>
              <a:gd name="connsiteY4" fmla="*/ 844239 h 844239"/>
              <a:gd name="connsiteX5" fmla="*/ 0 w 8839187"/>
              <a:gd name="connsiteY5" fmla="*/ 0 h 844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39187" h="844239">
                <a:moveTo>
                  <a:pt x="8839187" y="844238"/>
                </a:moveTo>
                <a:lnTo>
                  <a:pt x="422119" y="844238"/>
                </a:lnTo>
                <a:lnTo>
                  <a:pt x="0" y="422119"/>
                </a:lnTo>
                <a:lnTo>
                  <a:pt x="422119" y="1"/>
                </a:lnTo>
                <a:lnTo>
                  <a:pt x="8839187" y="1"/>
                </a:lnTo>
                <a:lnTo>
                  <a:pt x="8839187" y="844238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solidFill>
              <a:srgbClr val="3820EC"/>
            </a:solidFill>
            <a:prstDash val="lgDashDot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00946" tIns="137161" rIns="256032" bIns="137161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দৈব পরীক্ষা ,</a:t>
            </a:r>
            <a:r>
              <a:rPr lang="bn-BD" sz="3600" b="1" kern="1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নিশ্চিত ঘটনা , অসম্ভব ঘটনা কী তা বলতে পারবে । </a:t>
            </a:r>
            <a:endParaRPr lang="en-US" sz="3600" b="1" kern="1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270720" y="3530504"/>
            <a:ext cx="964820" cy="793063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9000" b="-9000"/>
            </a:stretch>
          </a:blipFill>
          <a:ln>
            <a:solidFill>
              <a:srgbClr val="3820EC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Freeform 22"/>
          <p:cNvSpPr/>
          <p:nvPr/>
        </p:nvSpPr>
        <p:spPr>
          <a:xfrm>
            <a:off x="1235540" y="3576542"/>
            <a:ext cx="10734786" cy="684105"/>
          </a:xfrm>
          <a:custGeom>
            <a:avLst/>
            <a:gdLst>
              <a:gd name="connsiteX0" fmla="*/ 0 w 8689803"/>
              <a:gd name="connsiteY0" fmla="*/ 0 h 811577"/>
              <a:gd name="connsiteX1" fmla="*/ 8284015 w 8689803"/>
              <a:gd name="connsiteY1" fmla="*/ 0 h 811577"/>
              <a:gd name="connsiteX2" fmla="*/ 8689803 w 8689803"/>
              <a:gd name="connsiteY2" fmla="*/ 405789 h 811577"/>
              <a:gd name="connsiteX3" fmla="*/ 8284015 w 8689803"/>
              <a:gd name="connsiteY3" fmla="*/ 811577 h 811577"/>
              <a:gd name="connsiteX4" fmla="*/ 0 w 8689803"/>
              <a:gd name="connsiteY4" fmla="*/ 811577 h 811577"/>
              <a:gd name="connsiteX5" fmla="*/ 0 w 8689803"/>
              <a:gd name="connsiteY5" fmla="*/ 0 h 811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89803" h="811577">
                <a:moveTo>
                  <a:pt x="8689803" y="811576"/>
                </a:moveTo>
                <a:lnTo>
                  <a:pt x="405788" y="811576"/>
                </a:lnTo>
                <a:lnTo>
                  <a:pt x="0" y="405788"/>
                </a:lnTo>
                <a:lnTo>
                  <a:pt x="405788" y="1"/>
                </a:lnTo>
                <a:lnTo>
                  <a:pt x="8689803" y="1"/>
                </a:lnTo>
                <a:lnTo>
                  <a:pt x="8689803" y="81157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solidFill>
              <a:srgbClr val="3333FF"/>
            </a:solidFill>
            <a:prstDash val="lgDashDot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92780" tIns="137161" rIns="256032" bIns="137160" numCol="1" spcCol="1270" anchor="ctr" anchorCtr="0">
            <a:noAutofit/>
          </a:bodyPr>
          <a:lstStyle/>
          <a:p>
            <a:pPr defTabSz="14357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200" dirty="0" smtClean="0">
                <a:ln>
                  <a:solidFill>
                    <a:schemeClr val="tx1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কোন ঘটনার নমুনা ক্ষেত্র,নমুনা বিন্দু,অনুকূল ফলাফল ব্যাখ্যা করতে পারবে।</a:t>
            </a:r>
            <a:endParaRPr lang="en-US" sz="3200" dirty="0">
              <a:ln>
                <a:solidFill>
                  <a:schemeClr val="tx1"/>
                </a:solidFill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2" y="4423230"/>
            <a:ext cx="1251423" cy="1030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71" y="5530758"/>
            <a:ext cx="1154542" cy="1053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35" y="2183576"/>
            <a:ext cx="904556" cy="10312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7" name="Freeform 26"/>
          <p:cNvSpPr/>
          <p:nvPr/>
        </p:nvSpPr>
        <p:spPr>
          <a:xfrm>
            <a:off x="1180738" y="4559333"/>
            <a:ext cx="10789588" cy="664917"/>
          </a:xfrm>
          <a:custGeom>
            <a:avLst/>
            <a:gdLst>
              <a:gd name="connsiteX0" fmla="*/ 0 w 9905992"/>
              <a:gd name="connsiteY0" fmla="*/ 0 h 995762"/>
              <a:gd name="connsiteX1" fmla="*/ 9408111 w 9905992"/>
              <a:gd name="connsiteY1" fmla="*/ 0 h 995762"/>
              <a:gd name="connsiteX2" fmla="*/ 9905992 w 9905992"/>
              <a:gd name="connsiteY2" fmla="*/ 497881 h 995762"/>
              <a:gd name="connsiteX3" fmla="*/ 9408111 w 9905992"/>
              <a:gd name="connsiteY3" fmla="*/ 995762 h 995762"/>
              <a:gd name="connsiteX4" fmla="*/ 0 w 9905992"/>
              <a:gd name="connsiteY4" fmla="*/ 995762 h 995762"/>
              <a:gd name="connsiteX5" fmla="*/ 0 w 9905992"/>
              <a:gd name="connsiteY5" fmla="*/ 0 h 99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05992" h="995762">
                <a:moveTo>
                  <a:pt x="9905992" y="995761"/>
                </a:moveTo>
                <a:lnTo>
                  <a:pt x="497881" y="995761"/>
                </a:lnTo>
                <a:lnTo>
                  <a:pt x="0" y="497881"/>
                </a:lnTo>
                <a:lnTo>
                  <a:pt x="497881" y="1"/>
                </a:lnTo>
                <a:lnTo>
                  <a:pt x="9905992" y="1"/>
                </a:lnTo>
                <a:lnTo>
                  <a:pt x="9905992" y="99576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rgbClr val="3820EC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8826" tIns="137161" rIns="256032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kern="1200" dirty="0" smtClean="0">
                <a:latin typeface="Times New Roman" pitchFamily="18" charset="0"/>
                <a:cs typeface="Times New Roman" pitchFamily="18" charset="0"/>
              </a:rPr>
              <a:t>Probability tree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এর মাধ্যমে </a:t>
            </a:r>
            <a:r>
              <a:rPr lang="bn-BD" sz="3600" kern="1200" dirty="0" smtClean="0">
                <a:latin typeface="NikoshBAN" pitchFamily="2" charset="0"/>
                <a:cs typeface="NikoshBAN" pitchFamily="2" charset="0"/>
              </a:rPr>
              <a:t> সমস্যার সমাধান করতে পারবে ।  </a:t>
            </a:r>
            <a:endParaRPr lang="en-US" sz="3600" kern="1200" dirty="0"/>
          </a:p>
        </p:txBody>
      </p:sp>
      <p:sp>
        <p:nvSpPr>
          <p:cNvPr id="28" name="Freeform 27"/>
          <p:cNvSpPr/>
          <p:nvPr/>
        </p:nvSpPr>
        <p:spPr>
          <a:xfrm>
            <a:off x="1509091" y="5738882"/>
            <a:ext cx="9927449" cy="931788"/>
          </a:xfrm>
          <a:custGeom>
            <a:avLst/>
            <a:gdLst>
              <a:gd name="connsiteX0" fmla="*/ 0 w 9905992"/>
              <a:gd name="connsiteY0" fmla="*/ 0 h 995762"/>
              <a:gd name="connsiteX1" fmla="*/ 9408111 w 9905992"/>
              <a:gd name="connsiteY1" fmla="*/ 0 h 995762"/>
              <a:gd name="connsiteX2" fmla="*/ 9905992 w 9905992"/>
              <a:gd name="connsiteY2" fmla="*/ 497881 h 995762"/>
              <a:gd name="connsiteX3" fmla="*/ 9408111 w 9905992"/>
              <a:gd name="connsiteY3" fmla="*/ 995762 h 995762"/>
              <a:gd name="connsiteX4" fmla="*/ 0 w 9905992"/>
              <a:gd name="connsiteY4" fmla="*/ 995762 h 995762"/>
              <a:gd name="connsiteX5" fmla="*/ 0 w 9905992"/>
              <a:gd name="connsiteY5" fmla="*/ 0 h 99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05992" h="995762">
                <a:moveTo>
                  <a:pt x="9905992" y="995761"/>
                </a:moveTo>
                <a:lnTo>
                  <a:pt x="497881" y="995761"/>
                </a:lnTo>
                <a:lnTo>
                  <a:pt x="0" y="497881"/>
                </a:lnTo>
                <a:lnTo>
                  <a:pt x="497881" y="1"/>
                </a:lnTo>
                <a:lnTo>
                  <a:pt x="9905992" y="1"/>
                </a:lnTo>
                <a:lnTo>
                  <a:pt x="9905992" y="99576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solidFill>
              <a:srgbClr val="3820EC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38826" tIns="137161" rIns="256032" bIns="137160" numCol="1" spcCol="1270" anchor="ctr" anchorCtr="0">
            <a:noAutofit/>
          </a:bodyPr>
          <a:lstStyle/>
          <a:p>
            <a:pPr lvl="0" algn="ct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যুক্তিভিত্তিক সম্ভাবনা নির্ণয় করতে পারবে। </a:t>
            </a:r>
            <a:endParaRPr lang="en-US" sz="36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21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3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4006">
            <a:off x="3006747" y="2750635"/>
            <a:ext cx="2056116" cy="1183523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  <a:softEdge rad="112500"/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73" b="-1"/>
          <a:stretch/>
        </p:blipFill>
        <p:spPr>
          <a:xfrm>
            <a:off x="4306997" y="2960980"/>
            <a:ext cx="3017611" cy="2924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4006">
            <a:off x="4912678" y="2623270"/>
            <a:ext cx="1438854" cy="1155285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  <a:softEdge rad="112500"/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57" y="3364828"/>
            <a:ext cx="2571750" cy="228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35" y="914913"/>
            <a:ext cx="2571750" cy="2286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PubOvalCallout"/>
          <p:cNvSpPr>
            <a:spLocks noEditPoints="1" noChangeArrowheads="1"/>
          </p:cNvSpPr>
          <p:nvPr/>
        </p:nvSpPr>
        <p:spPr bwMode="auto">
          <a:xfrm rot="5400000">
            <a:off x="5443938" y="1898049"/>
            <a:ext cx="1950720" cy="4572000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noFill/>
          <a:ln w="38100">
            <a:solidFill>
              <a:srgbClr val="3333FF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105486" tIns="52743" rIns="105486" bIns="52743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52119" y="1381760"/>
            <a:ext cx="1104438" cy="1460733"/>
          </a:xfrm>
          <a:prstGeom prst="rect">
            <a:avLst/>
          </a:prstGeom>
          <a:noFill/>
        </p:spPr>
        <p:txBody>
          <a:bodyPr wrap="square" lIns="105486" tIns="52743" rIns="105486" bIns="52743" rtlCol="0">
            <a:spAutoFit/>
          </a:bodyPr>
          <a:lstStyle/>
          <a:p>
            <a:r>
              <a:rPr lang="en-US" sz="4600" dirty="0">
                <a:ln>
                  <a:solidFill>
                    <a:srgbClr val="FF0000"/>
                  </a:solidFill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  <a:p>
            <a:r>
              <a:rPr lang="bn-IN" sz="420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হেড </a:t>
            </a:r>
            <a:endParaRPr lang="en-US" sz="4200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PubOvalCallout"/>
          <p:cNvSpPr>
            <a:spLocks noEditPoints="1" noChangeArrowheads="1"/>
          </p:cNvSpPr>
          <p:nvPr/>
        </p:nvSpPr>
        <p:spPr bwMode="auto">
          <a:xfrm rot="5400000">
            <a:off x="5443938" y="-231235"/>
            <a:ext cx="1950720" cy="4572000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noFill/>
          <a:ln w="38100">
            <a:solidFill>
              <a:srgbClr val="3333FF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105486" tIns="52743" rIns="105486" bIns="52743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346300" y="3392200"/>
            <a:ext cx="1104438" cy="1460733"/>
          </a:xfrm>
          <a:prstGeom prst="rect">
            <a:avLst/>
          </a:prstGeom>
          <a:noFill/>
        </p:spPr>
        <p:txBody>
          <a:bodyPr wrap="square" lIns="105486" tIns="52743" rIns="105486" bIns="52743" rtlCol="0">
            <a:spAutoFit/>
          </a:bodyPr>
          <a:lstStyle/>
          <a:p>
            <a:r>
              <a:rPr lang="en-US" sz="4600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</a:p>
          <a:p>
            <a:r>
              <a:rPr lang="bn-IN" sz="4200" dirty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টেল  </a:t>
            </a:r>
            <a:endParaRPr lang="en-US" sz="4200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40229" y="4960929"/>
            <a:ext cx="9815043" cy="1848629"/>
          </a:xfrm>
          <a:prstGeom prst="roundRect">
            <a:avLst>
              <a:gd name="adj" fmla="val 10896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486" tIns="52743" rIns="105486" bIns="52743" rtlCol="0" anchor="ctr"/>
          <a:lstStyle/>
          <a:p>
            <a:pPr algn="ctr"/>
            <a:r>
              <a:rPr lang="bn-IN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কোনো পরীক্ষার সম্ভাব্য সকল ফলাফল আগে থেকে জানা থাকে কিন্তু পরীক্ষাটিতে কি ফলাফল আসবে তা নিশ্চিত করে বলা </a:t>
            </a:r>
            <a:r>
              <a:rPr lang="bn-IN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 </a:t>
            </a:r>
            <a:r>
              <a:rPr lang="bn-IN" sz="36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একে </a:t>
            </a:r>
            <a:r>
              <a:rPr lang="bn-IN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 ………….</a:t>
            </a:r>
            <a:endParaRPr lang="en-US" sz="3600" dirty="0">
              <a:ln>
                <a:solidFill>
                  <a:schemeClr val="tx1"/>
                </a:solidFill>
              </a:ln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357797" y="76217"/>
            <a:ext cx="5180323" cy="95937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দৈব পরীক্ষা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11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79306" y="2356100"/>
            <a:ext cx="2834640" cy="1814676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lIns="105486" tIns="52743" rIns="105486" bIns="52743" rtlCol="0">
            <a:spAutoFit/>
          </a:bodyPr>
          <a:lstStyle/>
          <a:p>
            <a:r>
              <a:rPr lang="bn-IN" sz="3700" dirty="0">
                <a:latin typeface="NikoshBAN" pitchFamily="2" charset="0"/>
                <a:cs typeface="NikoshBAN" pitchFamily="2" charset="0"/>
              </a:rPr>
              <a:t>মুদ্রা নিক্ষেপে হেড বা টেল আসার সম্ভাবনা সমান ।  </a:t>
            </a:r>
            <a:endParaRPr lang="en-US" sz="37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8652" y="5345113"/>
            <a:ext cx="8080148" cy="675903"/>
          </a:xfrm>
          <a:prstGeom prst="rect">
            <a:avLst/>
          </a:prstGeom>
          <a:noFill/>
          <a:ln w="28575">
            <a:solidFill>
              <a:srgbClr val="3333FF"/>
            </a:solidFill>
          </a:ln>
        </p:spPr>
        <p:txBody>
          <a:bodyPr wrap="square" lIns="105486" tIns="52743" rIns="105486" bIns="52743" rtlCol="0">
            <a:spAutoFit/>
          </a:bodyPr>
          <a:lstStyle/>
          <a:p>
            <a:r>
              <a:rPr lang="bn-IN" sz="3700" dirty="0">
                <a:latin typeface="NikoshBAN" pitchFamily="2" charset="0"/>
                <a:cs typeface="NikoshBAN" pitchFamily="2" charset="0"/>
              </a:rPr>
              <a:t>সুতরাং হেড আসা ও টেল আসা ঘটনা দুইটি   </a:t>
            </a:r>
            <a:r>
              <a:rPr lang="bn-IN" sz="37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..........</a:t>
            </a:r>
            <a:r>
              <a:rPr lang="bn-IN" sz="37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7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10883" y="504669"/>
            <a:ext cx="3703320" cy="814402"/>
          </a:xfrm>
          <a:prstGeom prst="rect">
            <a:avLst/>
          </a:prstGeom>
          <a:noFill/>
        </p:spPr>
        <p:txBody>
          <a:bodyPr wrap="square" lIns="105486" tIns="52743" rIns="105486" bIns="52743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IN" sz="4600" b="1" dirty="0">
                <a:ln w="11430">
                  <a:solidFill>
                    <a:srgbClr val="3333FF"/>
                  </a:solidFill>
                </a:ln>
                <a:solidFill>
                  <a:srgbClr val="3333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সমসম্ভাব্য ঘটনাবলী </a:t>
            </a:r>
            <a:endParaRPr lang="en-US" sz="4600" b="1" dirty="0">
              <a:ln w="11430">
                <a:solidFill>
                  <a:srgbClr val="3333FF"/>
                </a:solidFill>
              </a:ln>
              <a:solidFill>
                <a:srgbClr val="3333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41" y="2095960"/>
            <a:ext cx="5495925" cy="2867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encilGrayscale trans="56000"/>
                    </a14:imgEffect>
                    <a14:imgEffect>
                      <a14:colorTemperature colorTemp="11200"/>
                    </a14:imgEffect>
                    <a14:imgEffect>
                      <a14:brightnessContrast bright="-25000" contrast="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279" y="1511289"/>
            <a:ext cx="1280159" cy="1264910"/>
          </a:xfrm>
          <a:prstGeom prst="ellipse">
            <a:avLst/>
          </a:prstGeom>
          <a:ln w="57150">
            <a:solidFill>
              <a:srgbClr val="CC9900"/>
            </a:solidFill>
          </a:ln>
          <a:effectLst>
            <a:glow rad="127000">
              <a:schemeClr val="bg1"/>
            </a:glow>
            <a:softEdge rad="112500"/>
          </a:effectLst>
          <a:scene3d>
            <a:camera prst="isometricTopUp"/>
            <a:lightRig rig="threePt" dir="t"/>
          </a:scene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8245" y="3376354"/>
            <a:ext cx="1551916" cy="1551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Rectangle 7"/>
          <p:cNvSpPr/>
          <p:nvPr/>
        </p:nvSpPr>
        <p:spPr>
          <a:xfrm>
            <a:off x="8146413" y="5075808"/>
            <a:ext cx="775974" cy="1214512"/>
          </a:xfrm>
          <a:prstGeom prst="rect">
            <a:avLst/>
          </a:prstGeom>
        </p:spPr>
        <p:txBody>
          <a:bodyPr wrap="square" lIns="105486" tIns="52743" rIns="105486" bIns="52743">
            <a:spAutoFit/>
          </a:bodyPr>
          <a:lstStyle/>
          <a:p>
            <a:r>
              <a:rPr lang="bn-IN" sz="72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7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786" y="1240107"/>
            <a:ext cx="1566940" cy="13928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376" y="2518928"/>
            <a:ext cx="1561023" cy="13875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1" name="Straight Arrow Connector 10"/>
          <p:cNvCxnSpPr/>
          <p:nvPr/>
        </p:nvCxnSpPr>
        <p:spPr>
          <a:xfrm flipV="1">
            <a:off x="3113690" y="2095960"/>
            <a:ext cx="1064921" cy="1350226"/>
          </a:xfrm>
          <a:prstGeom prst="straightConnector1">
            <a:avLst/>
          </a:prstGeom>
          <a:ln w="57150">
            <a:solidFill>
              <a:srgbClr val="3820E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3113690" y="3347646"/>
            <a:ext cx="1973079" cy="84679"/>
          </a:xfrm>
          <a:prstGeom prst="straightConnector1">
            <a:avLst/>
          </a:prstGeom>
          <a:ln w="571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178611" y="1300101"/>
            <a:ext cx="640080" cy="814402"/>
          </a:xfrm>
          <a:prstGeom prst="rect">
            <a:avLst/>
          </a:prstGeom>
          <a:noFill/>
        </p:spPr>
        <p:txBody>
          <a:bodyPr wrap="square" lIns="105486" tIns="52743" rIns="105486" bIns="52743" rtlCol="0">
            <a:spAutoFit/>
          </a:bodyPr>
          <a:lstStyle/>
          <a:p>
            <a:r>
              <a:rPr lang="en-US" sz="46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22573" y="2617923"/>
            <a:ext cx="640080" cy="814402"/>
          </a:xfrm>
          <a:prstGeom prst="rect">
            <a:avLst/>
          </a:prstGeom>
          <a:noFill/>
        </p:spPr>
        <p:txBody>
          <a:bodyPr wrap="square" lIns="105486" tIns="52743" rIns="105486" bIns="52743" rtlCol="0">
            <a:spAutoFit/>
          </a:bodyPr>
          <a:lstStyle/>
          <a:p>
            <a:r>
              <a:rPr lang="en-US" sz="4600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412439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67 -0.12001 L 0.05179 -0.2589 C 0.06409 -0.29058 0.08275 -0.30751 0.10229 -0.30751 C 0.12457 -0.30751 0.14222 -0.29058 0.1548 -0.2589 L 0.21455 -0.12001 " pathEditMode="relative" rAng="0" ptsTypes="FffFF">
                                      <p:cBhvr>
                                        <p:cTn id="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11" y="-937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71 0.06945 C 0.02879 0.06337 0.03168 0.05469 0.03573 0.04579 C 0.03675 0.04362 0.03761 0.04145 0.03863 0.03928 C 0.03964 0.03711 0.04152 0.03277 0.04152 0.03299 C 0.04196 0.0306 0.0421 0.02822 0.04282 0.02626 C 0.04355 0.02387 0.04514 0.02236 0.04572 0.01997 C 0.04658 0.01585 0.04644 0.01129 0.04716 0.00695 C 0.05064 -0.01389 0.05006 0.00174 0.05006 -0.01454 L 0.14916 0.19228 C 0.14815 0.21116 0.1493 0.22461 0.14062 0.23763 C 0.14106 0.24262 0.14149 0.24762 0.14207 0.25261 C 0.14251 0.25695 0.1412 0.26302 0.14352 0.26563 C 0.14583 0.26823 0.14916 0.26411 0.15205 0.26346 C 0.1535 0.26237 0.16088 0.25738 0.16218 0.25478 C 0.16421 0.25109 0.16479 0.24588 0.16652 0.24176 C 0.1645 0.25391 0.15741 0.26867 0.16782 0.27409 C 0.17173 0.27344 0.17578 0.27387 0.1794 0.27192 C 0.18128 0.27084 0.182 0.26736 0.18374 0.26563 C 0.18504 0.26433 0.18663 0.26411 0.18808 0.26346 C 0.19242 0.27366 0.18981 0.28234 0.18808 0.29362 C 0.19155 0.30187 0.18909 0.30013 0.19517 0.30013 " pathEditMode="relative" rAng="0" ptsTypes="fffffffAffffffffffffA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23" y="74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6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17 0.02561 L -0.44053 -0.0523 " pathEditMode="relative" rAng="0" ptsTypes="AA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35" y="-39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53" presetClass="entr" presetSubtype="16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/>
      <p:bldP spid="8" grpId="0" build="allAtOnce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83" y="1371600"/>
            <a:ext cx="3900498" cy="4526959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481" y="1447800"/>
            <a:ext cx="3886200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tx1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Rounded Rectangle 4"/>
          <p:cNvSpPr/>
          <p:nvPr/>
        </p:nvSpPr>
        <p:spPr>
          <a:xfrm>
            <a:off x="3888143" y="533400"/>
            <a:ext cx="4724400" cy="609600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ছবি দেখে চিন্তাকরে বলি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77003" y="1528161"/>
            <a:ext cx="4746680" cy="680545"/>
          </a:xfrm>
          <a:prstGeom prst="roundRect">
            <a:avLst>
              <a:gd name="adj" fmla="val 4497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তোমরা কী দেখছো ?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871118" y="2355416"/>
            <a:ext cx="4724400" cy="744917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উদিত হচ্ছে  ।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891113" y="3136851"/>
            <a:ext cx="4718460" cy="751489"/>
          </a:xfrm>
          <a:prstGeom prst="roundRect">
            <a:avLst>
              <a:gd name="adj" fmla="val 4497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কোনদিকে উদিত হয় ?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796488" y="4085946"/>
            <a:ext cx="4724400" cy="756745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পূর্বদিকে উদীত হয় ।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 rot="20279194">
            <a:off x="3582857" y="3083068"/>
            <a:ext cx="5300812" cy="751489"/>
          </a:xfrm>
          <a:prstGeom prst="roundRect">
            <a:avLst>
              <a:gd name="adj" fmla="val 4497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ঘটনাটিকে কী বলা যেতে পারে ? 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 rot="19650826">
            <a:off x="8718172" y="2973576"/>
            <a:ext cx="3078422" cy="756745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নিশ্চিত ঘটনা ।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481" y="1447800"/>
            <a:ext cx="3886200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tx1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481" y="1447800"/>
            <a:ext cx="3886200" cy="480060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chemeClr val="tx1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37" y="1371600"/>
            <a:ext cx="3900498" cy="4526959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5" name="Rounded Rectangle 14"/>
          <p:cNvSpPr/>
          <p:nvPr/>
        </p:nvSpPr>
        <p:spPr>
          <a:xfrm>
            <a:off x="4075393" y="2503850"/>
            <a:ext cx="4724400" cy="744917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</a:t>
            </a:r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অস্ত যাচ্ছে 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।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740499" y="4604662"/>
            <a:ext cx="4724400" cy="744917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</a:t>
            </a:r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 দিকে অস্ত যাই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 rot="19650826">
            <a:off x="300905" y="2721959"/>
            <a:ext cx="3078422" cy="756745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নিশ্চিত ঘটনা ।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95" y="1372881"/>
            <a:ext cx="3900498" cy="4526959"/>
          </a:xfrm>
          <a:prstGeom prst="rect">
            <a:avLst/>
          </a:prstGeom>
          <a:ln w="57150">
            <a:solidFill>
              <a:schemeClr val="tx1"/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9" name="Rounded Rectangle 18"/>
          <p:cNvSpPr/>
          <p:nvPr/>
        </p:nvSpPr>
        <p:spPr>
          <a:xfrm rot="19650826">
            <a:off x="8511849" y="2721959"/>
            <a:ext cx="3078422" cy="756745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নিশ্চিত ঘটনা ।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 rot="19650826">
            <a:off x="479491" y="2756119"/>
            <a:ext cx="3078422" cy="756745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নিশ্চিত ঘটনা ।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8680540" y="4119446"/>
            <a:ext cx="3078422" cy="756745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অসম্ভব 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ঘটনা ।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4019857" y="1676400"/>
            <a:ext cx="4779936" cy="756745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নিশ্চিত ঘটনা</a:t>
            </a:r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সম্ভাবনা </a:t>
            </a:r>
            <a:r>
              <a:rPr lang="en-US" sz="4000" b="1" dirty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 rot="19661318">
            <a:off x="3610626" y="3833597"/>
            <a:ext cx="5300812" cy="751489"/>
          </a:xfrm>
          <a:prstGeom prst="roundRect">
            <a:avLst>
              <a:gd name="adj" fmla="val 4497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ঘটনাটিকে কী বলা যেতে পারে ? 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857708" y="914400"/>
            <a:ext cx="5020633" cy="744917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</a:t>
            </a:r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পশ্চিম দিক থেকে উঠা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।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26059" y="4191000"/>
            <a:ext cx="3078422" cy="756745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অসম্ভব 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ঘটনা ।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575659" y="1405760"/>
            <a:ext cx="5668333" cy="680545"/>
          </a:xfrm>
          <a:prstGeom prst="roundRect">
            <a:avLst>
              <a:gd name="adj" fmla="val 4497"/>
            </a:avLst>
          </a:prstGeom>
          <a:solidFill>
            <a:schemeClr val="accent6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এখন, 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ছবিতে তোমরা কী দেখছো ?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2859023" y="5364021"/>
            <a:ext cx="5093817" cy="756745"/>
          </a:xfrm>
          <a:prstGeom prst="roundRect">
            <a:avLst>
              <a:gd name="adj" fmla="val 689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অসম্ভব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ঘটনা</a:t>
            </a:r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সম্ভাবনা  </a:t>
            </a:r>
            <a:r>
              <a:rPr lang="bn-BD" sz="4000" b="1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NikoshBAN" pitchFamily="2" charset="0"/>
              </a:rPr>
              <a:t>০ </a:t>
            </a:r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 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805347" y="4125359"/>
            <a:ext cx="4889992" cy="744917"/>
          </a:xfrm>
          <a:prstGeom prst="roundRect">
            <a:avLst>
              <a:gd name="adj" fmla="val 6897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 </a:t>
            </a:r>
            <a:r>
              <a:rPr lang="bn-BD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পশ্চিম দিক অস্ত যায়।</a:t>
            </a:r>
            <a:r>
              <a:rPr lang="bn-IN" sz="4000" b="1" dirty="0" smtClean="0">
                <a:ln w="11430"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n w="11430"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420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2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"/>
                            </p:stCondLst>
                            <p:childTnLst>
                              <p:par>
                                <p:cTn id="1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500"/>
                            </p:stCondLst>
                            <p:childTnLst>
                              <p:par>
                                <p:cTn id="14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00"/>
                            </p:stCondLst>
                            <p:childTnLst>
                              <p:par>
                                <p:cTn id="151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00"/>
                            </p:stCondLst>
                            <p:childTnLst>
                              <p:par>
                                <p:cTn id="157" presetID="53" presetClass="entr" presetSubtype="16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1000"/>
                            </p:stCondLst>
                            <p:childTnLst>
                              <p:par>
                                <p:cTn id="172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"/>
                            </p:stCondLst>
                            <p:childTnLst>
                              <p:par>
                                <p:cTn id="18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500"/>
                            </p:stCondLst>
                            <p:childTnLst>
                              <p:par>
                                <p:cTn id="19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53" presetClass="entr" presetSubtype="528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000"/>
                            </p:stCondLst>
                            <p:childTnLst>
                              <p:par>
                                <p:cTn id="203" presetID="53" presetClass="entr" presetSubtype="528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26" grpId="1" animBg="1"/>
      <p:bldP spid="27" grpId="0" animBg="1"/>
      <p:bldP spid="28" grpId="0" animBg="1"/>
      <p:bldP spid="2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535" y="1904182"/>
            <a:ext cx="2080260" cy="2438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566" y="3070540"/>
            <a:ext cx="2011680" cy="1351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624" y="2553611"/>
            <a:ext cx="778955" cy="719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376332" y="5190438"/>
            <a:ext cx="10322148" cy="1068122"/>
          </a:xfrm>
          <a:prstGeom prst="roundRect">
            <a:avLst>
              <a:gd name="adj" fmla="val 10959"/>
            </a:avLst>
          </a:prstGeom>
          <a:noFill/>
          <a:ln w="76200">
            <a:solidFill>
              <a:srgbClr val="3820EC"/>
            </a:solidFill>
            <a:prstDash val="sysDash"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486" tIns="52743" rIns="105486" bIns="52743" rtlCol="0" anchor="ctr"/>
          <a:lstStyle/>
          <a:p>
            <a:pPr algn="ctr"/>
            <a:r>
              <a:rPr lang="bn-IN" sz="37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পরীক্ষাটি </a:t>
            </a:r>
            <a:r>
              <a:rPr lang="bn-IN" sz="37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 দৈব পরীক্ষা, ঘটনা ও সমসম্ভাব্য ঘটনা ব্যাখ্যা কর ।   </a:t>
            </a:r>
            <a:endParaRPr lang="en-US" sz="37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208" y="1586689"/>
            <a:ext cx="1114425" cy="1070084"/>
          </a:xfrm>
          <a:prstGeom prst="ellipse">
            <a:avLst/>
          </a:prstGeom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385" y="3364892"/>
            <a:ext cx="1154542" cy="1053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8867710" y="2890082"/>
            <a:ext cx="828675" cy="1169073"/>
          </a:xfrm>
          <a:prstGeom prst="straightConnector1">
            <a:avLst/>
          </a:prstGeom>
          <a:ln w="571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78136">
            <a:off x="9112832" y="1984511"/>
            <a:ext cx="1224913" cy="114835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8734097" y="2676987"/>
            <a:ext cx="61912" cy="1278386"/>
          </a:xfrm>
          <a:prstGeom prst="straightConnector1">
            <a:avLst/>
          </a:prstGeom>
          <a:ln w="571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8971519" y="4003956"/>
            <a:ext cx="962288" cy="110398"/>
          </a:xfrm>
          <a:prstGeom prst="straightConnector1">
            <a:avLst/>
          </a:prstGeom>
          <a:ln w="571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142" y="1877970"/>
            <a:ext cx="1890927" cy="1345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3" name="Straight Arrow Connector 12"/>
          <p:cNvCxnSpPr/>
          <p:nvPr/>
        </p:nvCxnSpPr>
        <p:spPr>
          <a:xfrm flipH="1" flipV="1">
            <a:off x="7743497" y="2954493"/>
            <a:ext cx="990600" cy="1040250"/>
          </a:xfrm>
          <a:prstGeom prst="straightConnector1">
            <a:avLst/>
          </a:prstGeom>
          <a:ln w="571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6984288" y="3885054"/>
            <a:ext cx="1716957" cy="156483"/>
          </a:xfrm>
          <a:prstGeom prst="straightConnector1">
            <a:avLst/>
          </a:prstGeom>
          <a:ln w="571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4101" y="4238893"/>
            <a:ext cx="990600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 flipH="1">
            <a:off x="6902661" y="4114354"/>
            <a:ext cx="1798584" cy="618188"/>
          </a:xfrm>
          <a:prstGeom prst="straightConnector1">
            <a:avLst/>
          </a:prstGeom>
          <a:ln w="57150">
            <a:solidFill>
              <a:srgbClr val="3333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879" y="3262445"/>
            <a:ext cx="1087453" cy="9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Oval 17"/>
          <p:cNvSpPr/>
          <p:nvPr/>
        </p:nvSpPr>
        <p:spPr>
          <a:xfrm>
            <a:off x="3773025" y="148650"/>
            <a:ext cx="4283707" cy="1436737"/>
          </a:xfrm>
          <a:prstGeom prst="ellipse">
            <a:avLst/>
          </a:prstGeom>
          <a:noFill/>
          <a:ln w="57150">
            <a:solidFill>
              <a:srgbClr val="7030A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651551" y="388999"/>
            <a:ext cx="25266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74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611 0.06141 L 0.05165 -0.01585 C 0.07639 -0.03299 0.11343 -0.04211 0.15191 -0.04211 C 0.19604 -0.04211 0.23119 -0.03299 0.25593 -0.01585 L 0.37413 0.06141 " pathEditMode="relative" rAng="0" ptsTypes="FffFF">
                                      <p:cBhvr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5" y="-518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6 -0.00463 L 0.10642 -0.03773 C 0.12292 -0.04537 0.14774 -0.04907 0.17344 -0.04907 C 0.20278 -0.04907 0.22639 -0.04537 0.24288 -0.03773 L 0.32187 -0.00463 " pathEditMode="relative" rAng="0" ptsTypes="FffFF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05" y="-222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C 0.01563 -0.00694 0.02792 0.00261 0.04341 0.00391 C 0.05787 0.005 0.07234 0.00521 0.08681 0.00608 C 0.12645 0.01042 0.10923 0.00999 0.13904 0.00999 C 0.1373 0.0191 0.14005 0.02453 0.14048 0.03321 C 0.14092 0.04796 0.14048 0.06207 0.14048 0.07639 C 0.15741 0.0727 0.16161 0.08247 0.17535 0.09202 C 0.18114 0.09636 0.1875 0.09853 0.19271 0.10395 C 0.19705 0.10829 0.20573 0.11784 0.20573 0.11806 C 0.20761 0.11611 0.21007 0.11567 0.21166 0.11394 C 0.21282 0.11198 0.21297 0.10916 0.21441 0.10786 C 0.21875 0.10395 0.2257 0.10157 0.23062 0.09809 C 0.2325 0.09658 0.23409 0.09506 0.23626 0.09419 C 0.23987 0.09224 0.24769 0.09028 0.24769 0.0905 C 0.2717 0.09137 0.29442 0.09202 0.31757 0.10005 C 0.31323 0.10374 0.30932 0.10482 0.30585 0.10981 L 0.3235 0.17861 " pathEditMode="relative" rAng="0" ptsTypes="fffffffffffffffAA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75" y="85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 animBg="1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969" y="2383866"/>
            <a:ext cx="2080260" cy="24384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0224"/>
            <a:ext cx="2011680" cy="1351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058" y="3033295"/>
            <a:ext cx="778955" cy="7194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rame 10"/>
          <p:cNvSpPr/>
          <p:nvPr/>
        </p:nvSpPr>
        <p:spPr>
          <a:xfrm>
            <a:off x="824459" y="38830"/>
            <a:ext cx="8484433" cy="1034321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4361" y="179387"/>
            <a:ext cx="8231245" cy="769441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নমুনা ক্ষেত্র,নমুনা বিন্দু,অনুকূল ফলাফল</a:t>
            </a:r>
            <a:endParaRPr lang="en-US" sz="44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3258" y="1028066"/>
            <a:ext cx="11617377" cy="176884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29097" y="1161586"/>
            <a:ext cx="825899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নিরপেক্ষ ছক্কা নিক্ষেপ করলে যে ছয়টি সম্ভাব্য </a:t>
            </a:r>
          </a:p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ফলাফল পাওয়া যায় তা হলো </a:t>
            </a:r>
            <a:r>
              <a:rPr lang="bn-IN" sz="40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.......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32069" y="1370123"/>
            <a:ext cx="8182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9600" b="1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9600" dirty="0">
              <a:solidFill>
                <a:srgbClr val="00206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49586" y="1821980"/>
            <a:ext cx="32560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1, 2, 3, 4, 5,</a:t>
            </a:r>
            <a:r>
              <a:rPr lang="bn-IN" sz="4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bn-IN" sz="40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4000" b="1" dirty="0">
              <a:solidFill>
                <a:srgbClr val="00B0F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29097" y="3162925"/>
            <a:ext cx="11708005" cy="1200329"/>
          </a:xfrm>
          <a:prstGeom prst="rect">
            <a:avLst/>
          </a:prstGeom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r>
              <a:rPr lang="bn-IN" sz="3600" b="1" dirty="0">
                <a:latin typeface="NikoshBAN" pitchFamily="2" charset="0"/>
                <a:cs typeface="NikoshBAN" pitchFamily="2" charset="0"/>
              </a:rPr>
              <a:t>সকল ফলাফল নিয়ে গঠিত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সেটকে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নমুনা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ক্ষেত্র  বলে এবং ফলাফলের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প্রতিটি উপাদানকে </a:t>
            </a:r>
            <a:r>
              <a:rPr lang="bn-IN" sz="3600" b="1" dirty="0">
                <a:latin typeface="NikoshBAN" pitchFamily="2" charset="0"/>
                <a:cs typeface="NikoshBAN" pitchFamily="2" charset="0"/>
              </a:rPr>
              <a:t>নমুনা বিন্দু বলা ।</a:t>
            </a:r>
            <a:endParaRPr lang="en-US" sz="36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03258" y="4951896"/>
            <a:ext cx="11492656" cy="584775"/>
          </a:xfrm>
          <a:prstGeom prst="rect">
            <a:avLst/>
          </a:prstGeom>
          <a:noFill/>
          <a:ln w="28575">
            <a:solidFill>
              <a:srgbClr val="3333F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তোমরা  লক্ষ্য করলে দেখবে যে, একটি ছক্কা নিক্ষেপে জোড় সংখ্যা তিনটি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2, 4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bn-IN" sz="3200" dirty="0" smtClean="0">
                <a:latin typeface="Times New Roman" pitchFamily="18" charset="0"/>
                <a:cs typeface="Times New Roman" pitchFamily="18" charset="0"/>
              </a:rPr>
              <a:t>আসে।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3717" y="5654822"/>
            <a:ext cx="9261190" cy="1077218"/>
          </a:xfrm>
          <a:prstGeom prst="rect">
            <a:avLst/>
          </a:prstGeom>
          <a:noFill/>
          <a:ln w="28575">
            <a:solidFill>
              <a:srgbClr val="3820EC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একটি ছক্কা নিক্ষেপে এই তিনটির যেকোনো একটি আসলে জোড় সংখ্যা হবে। অতএব, জোড় সংখ্যার অনুকূল ফলাফল হবে তিনটি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829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4" grpId="0" animBg="1"/>
      <p:bldP spid="15" grpId="0"/>
      <p:bldP spid="16" grpId="0"/>
      <p:bldP spid="17" grpId="0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3000" contras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" y="828865"/>
            <a:ext cx="5585723" cy="5097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852" b="97778" l="2500" r="96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" r="3556"/>
          <a:stretch/>
        </p:blipFill>
        <p:spPr>
          <a:xfrm rot="19004655">
            <a:off x="152193" y="457709"/>
            <a:ext cx="4159662" cy="34760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430003" y="223623"/>
            <a:ext cx="4914815" cy="10156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n>
                  <a:solidFill>
                    <a:srgbClr val="3820EC"/>
                  </a:solidFill>
                </a:ln>
                <a:solidFill>
                  <a:srgbClr val="040009"/>
                </a:solidFill>
                <a:latin typeface="NikoshBAN" pitchFamily="2" charset="0"/>
                <a:cs typeface="NikoshBAN" pitchFamily="2" charset="0"/>
              </a:rPr>
              <a:t>অনুকূল ফলাফল </a:t>
            </a:r>
            <a:endParaRPr lang="en-US" sz="6000" dirty="0">
              <a:ln>
                <a:solidFill>
                  <a:srgbClr val="3820EC"/>
                </a:solidFill>
              </a:ln>
              <a:solidFill>
                <a:srgbClr val="04000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02578" y="5974479"/>
            <a:ext cx="9254882" cy="707886"/>
          </a:xfrm>
          <a:prstGeom prst="rect">
            <a:avLst/>
          </a:prstGeom>
          <a:noFill/>
          <a:ln w="38100"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কোনো পরীক্ষায় একটা ঘটনার স্বপক্ষের ফলাফলকে উক্ত ঘটনার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.........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9144000" y="5683064"/>
            <a:ext cx="775974" cy="1214512"/>
          </a:xfrm>
          <a:prstGeom prst="rect">
            <a:avLst/>
          </a:prstGeom>
        </p:spPr>
        <p:txBody>
          <a:bodyPr wrap="square" lIns="105486" tIns="52743" rIns="105486" bIns="52743">
            <a:spAutoFit/>
          </a:bodyPr>
          <a:lstStyle/>
          <a:p>
            <a:r>
              <a:rPr lang="bn-IN" sz="7200" b="1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7200" dirty="0"/>
          </a:p>
        </p:txBody>
      </p:sp>
      <p:sp>
        <p:nvSpPr>
          <p:cNvPr id="17" name="Cloud Callout 16"/>
          <p:cNvSpPr/>
          <p:nvPr/>
        </p:nvSpPr>
        <p:spPr>
          <a:xfrm>
            <a:off x="1753279" y="1590808"/>
            <a:ext cx="10268262" cy="2286785"/>
          </a:xfrm>
          <a:prstGeom prst="cloudCallout">
            <a:avLst/>
          </a:prstGeom>
          <a:solidFill>
            <a:schemeClr val="bg2">
              <a:lumMod val="75000"/>
            </a:schemeClr>
          </a:solidFill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একটি ছক্কা নিক্ষেপের সম্ভাব্য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ফলাফলগুলো সেটের মাধ্যমে প্রকাশ করলে আমরা </a:t>
            </a:r>
          </a:p>
          <a:p>
            <a:pPr algn="ctr"/>
            <a:r>
              <a:rPr lang="bn-IN" sz="3200" dirty="0">
                <a:latin typeface="NikoshBAN" pitchFamily="2" charset="0"/>
                <a:cs typeface="NikoshBAN" pitchFamily="2" charset="0"/>
              </a:rPr>
              <a:t>লিখতে পারি ,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S={1, 2, 3, 4, 5, 6}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Cloud Callout 17"/>
          <p:cNvSpPr/>
          <p:nvPr/>
        </p:nvSpPr>
        <p:spPr>
          <a:xfrm>
            <a:off x="1858780" y="3870844"/>
            <a:ext cx="8828707" cy="2110384"/>
          </a:xfrm>
          <a:prstGeom prst="cloudCallou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অতএব, এখানে নমুনাক্ষেত্র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S={1,2,3,4,5,6}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1, 2, 3, </a:t>
            </a:r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4,5</a:t>
            </a:r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6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প্রত্যেকে এক একটা নমুনা বিন্দু ।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57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99" y="-235294"/>
            <a:ext cx="3426323" cy="2398426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017365" y="209863"/>
            <a:ext cx="6250898" cy="1180661"/>
          </a:xfrm>
          <a:prstGeom prst="roundRect">
            <a:avLst/>
          </a:prstGeom>
          <a:noFill/>
          <a:ln w="76200">
            <a:noFill/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r>
              <a:rPr lang="bn-BD" sz="11500" b="1" dirty="0" smtClean="0">
                <a:ln w="7620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</a:t>
            </a:r>
            <a:r>
              <a:rPr lang="bn-IN" sz="11500" b="1" dirty="0" smtClean="0">
                <a:ln w="7620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bn-BD" sz="11500" b="1" dirty="0" smtClean="0">
                <a:ln w="76200">
                  <a:solidFill>
                    <a:srgbClr val="00B050"/>
                  </a:solidFill>
                </a:ln>
                <a:solidFill>
                  <a:srgbClr val="00B05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11500" b="1" dirty="0">
              <a:ln w="76200">
                <a:solidFill>
                  <a:srgbClr val="00B050"/>
                </a:solidFill>
              </a:ln>
              <a:solidFill>
                <a:srgbClr val="00B05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9568" y="1186618"/>
            <a:ext cx="2571750" cy="2286000"/>
          </a:xfrm>
          <a:prstGeom prst="ellipse">
            <a:avLst/>
          </a:prstGeom>
          <a:ln w="63500" cap="rnd">
            <a:solidFill>
              <a:srgbClr val="993366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245" y="1314253"/>
            <a:ext cx="2571750" cy="2286000"/>
          </a:xfrm>
          <a:prstGeom prst="ellipse">
            <a:avLst/>
          </a:prstGeom>
          <a:ln w="63500" cap="rnd">
            <a:solidFill>
              <a:srgbClr val="9933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973740" y="3415960"/>
            <a:ext cx="640080" cy="814402"/>
          </a:xfrm>
          <a:prstGeom prst="rect">
            <a:avLst/>
          </a:prstGeom>
          <a:noFill/>
        </p:spPr>
        <p:txBody>
          <a:bodyPr wrap="square" lIns="105486" tIns="52743" rIns="105486" bIns="52743" rtlCol="0">
            <a:spAutoFit/>
          </a:bodyPr>
          <a:lstStyle/>
          <a:p>
            <a:r>
              <a:rPr lang="en-US" sz="4600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9959" y="3466319"/>
            <a:ext cx="640080" cy="814402"/>
          </a:xfrm>
          <a:prstGeom prst="rect">
            <a:avLst/>
          </a:prstGeom>
          <a:noFill/>
        </p:spPr>
        <p:txBody>
          <a:bodyPr wrap="square" lIns="105486" tIns="52743" rIns="105486" bIns="52743" rtlCol="0">
            <a:spAutoFit/>
          </a:bodyPr>
          <a:lstStyle/>
          <a:p>
            <a:r>
              <a:rPr lang="en-US" sz="4600" dirty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12" y="3648241"/>
            <a:ext cx="1291338" cy="1152980"/>
          </a:xfrm>
          <a:prstGeom prst="ellipse">
            <a:avLst/>
          </a:prstGeom>
          <a:ln w="381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isometricTopUp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919">
            <a:off x="586597" y="2526695"/>
            <a:ext cx="1211408" cy="1081614"/>
          </a:xfrm>
          <a:prstGeom prst="ellipse">
            <a:avLst/>
          </a:prstGeom>
          <a:ln w="19050" cap="rnd">
            <a:solidFill>
              <a:schemeClr val="bg1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1" name="Oval Callout 10"/>
          <p:cNvSpPr/>
          <p:nvPr/>
        </p:nvSpPr>
        <p:spPr>
          <a:xfrm>
            <a:off x="659567" y="4375972"/>
            <a:ext cx="10058400" cy="2132453"/>
          </a:xfrm>
          <a:prstGeom prst="wedgeEllipseCallou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7433" indent="-527433">
              <a:buFont typeface="Wingdings" pitchFamily="2" charset="2"/>
              <a:buChar char="v"/>
            </a:pPr>
            <a:r>
              <a:rPr lang="bn-IN" sz="40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একটি মুদ্রা দুইবার নিক্ষেপ করলে সম্ভাব্য ফলাফল গুলো এবং নমুনা ক্ষেত্র লেখ </a:t>
            </a:r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47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22222E-6 L 0.00339 -0.4101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" y="-2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8192" y="3075057"/>
            <a:ext cx="1143000" cy="70788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ঢাকা</a:t>
            </a:r>
            <a:endParaRPr lang="en-US" sz="40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84286" y="1479241"/>
            <a:ext cx="2094878" cy="46166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মনিরামপুর ট্যাক্সিতে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71393" y="1345424"/>
            <a:ext cx="1693946" cy="58477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যশোর ট্রেনে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9729" y="5278457"/>
            <a:ext cx="1724218" cy="523220"/>
          </a:xfrm>
          <a:prstGeom prst="rect">
            <a:avLst/>
          </a:prstGeom>
          <a:noFill/>
          <a:ln w="28575">
            <a:solidFill>
              <a:srgbClr val="993366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যশোর প্লেনে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22840" y="572441"/>
            <a:ext cx="1734173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মনিরামপুরবাসে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6529" y="2683185"/>
            <a:ext cx="1826270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মনিরামপুর বাসে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33845" y="4723852"/>
            <a:ext cx="1807690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মনিরামপুর বাসে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6962" y="3314771"/>
            <a:ext cx="1720906" cy="58477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যশোর বাসে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867132" y="1930199"/>
            <a:ext cx="2010201" cy="1479828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475" y="325149"/>
            <a:ext cx="3115781" cy="1064294"/>
          </a:xfrm>
          <a:prstGeom prst="ellipse">
            <a:avLst/>
          </a:prstGeom>
          <a:ln w="63500" cap="rnd">
            <a:solidFill>
              <a:srgbClr val="00B0F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3" name="Straight Connector 12"/>
          <p:cNvCxnSpPr>
            <a:stCxn id="3" idx="3"/>
            <a:endCxn id="6" idx="1"/>
          </p:cNvCxnSpPr>
          <p:nvPr/>
        </p:nvCxnSpPr>
        <p:spPr>
          <a:xfrm>
            <a:off x="1861192" y="3429000"/>
            <a:ext cx="1928537" cy="2111067"/>
          </a:xfrm>
          <a:prstGeom prst="line">
            <a:avLst/>
          </a:prstGeom>
          <a:ln w="57150">
            <a:solidFill>
              <a:srgbClr val="99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10"/>
          <a:stretch/>
        </p:blipFill>
        <p:spPr>
          <a:xfrm>
            <a:off x="2978057" y="4235050"/>
            <a:ext cx="3347562" cy="977604"/>
          </a:xfrm>
          <a:prstGeom prst="ellipse">
            <a:avLst/>
          </a:prstGeom>
          <a:ln w="63500" cap="rnd">
            <a:solidFill>
              <a:srgbClr val="E35129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15" name="Straight Connector 14"/>
          <p:cNvCxnSpPr>
            <a:stCxn id="3" idx="3"/>
            <a:endCxn id="10" idx="1"/>
          </p:cNvCxnSpPr>
          <p:nvPr/>
        </p:nvCxnSpPr>
        <p:spPr>
          <a:xfrm>
            <a:off x="1861192" y="3429000"/>
            <a:ext cx="1945770" cy="178159"/>
          </a:xfrm>
          <a:prstGeom prst="line">
            <a:avLst/>
          </a:prstGeom>
          <a:ln w="571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632743" y="3659495"/>
            <a:ext cx="2132468" cy="46166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মনিরামপুর ট্যাক্সিতে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1647" y="5855000"/>
            <a:ext cx="2060370" cy="46166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মনিরামপুর ট্যাক্সিতে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057" y="2222923"/>
            <a:ext cx="3244605" cy="1143000"/>
          </a:xfrm>
          <a:prstGeom prst="ellipse">
            <a:avLst/>
          </a:prstGeom>
          <a:ln w="63500" cap="rnd">
            <a:solidFill>
              <a:srgbClr val="7030A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7546">
            <a:off x="9795234" y="2228789"/>
            <a:ext cx="1740933" cy="1004627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7546">
            <a:off x="9079938" y="361211"/>
            <a:ext cx="1526339" cy="773319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1" name="Straight Connector 20"/>
          <p:cNvCxnSpPr>
            <a:stCxn id="5" idx="3"/>
          </p:cNvCxnSpPr>
          <p:nvPr/>
        </p:nvCxnSpPr>
        <p:spPr>
          <a:xfrm>
            <a:off x="5565339" y="1637812"/>
            <a:ext cx="2013897" cy="14452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164" y="1151417"/>
            <a:ext cx="1751023" cy="892782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3" name="Straight Connector 22"/>
          <p:cNvCxnSpPr>
            <a:stCxn id="5" idx="3"/>
          </p:cNvCxnSpPr>
          <p:nvPr/>
        </p:nvCxnSpPr>
        <p:spPr>
          <a:xfrm flipV="1">
            <a:off x="5565339" y="803274"/>
            <a:ext cx="1743630" cy="8345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3"/>
            <a:endCxn id="9" idx="1"/>
          </p:cNvCxnSpPr>
          <p:nvPr/>
        </p:nvCxnSpPr>
        <p:spPr>
          <a:xfrm flipV="1">
            <a:off x="5513947" y="4954685"/>
            <a:ext cx="1919898" cy="58538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2782" y="3403022"/>
            <a:ext cx="1751023" cy="892782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9664" y="5543006"/>
            <a:ext cx="1751023" cy="892782"/>
          </a:xfrm>
          <a:prstGeom prst="ellipse">
            <a:avLst/>
          </a:prstGeom>
          <a:ln w="63500" cap="rnd">
            <a:solidFill>
              <a:srgbClr val="0070C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7546">
            <a:off x="9270614" y="4422064"/>
            <a:ext cx="1686138" cy="973007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8" name="Straight Connector 27"/>
          <p:cNvCxnSpPr>
            <a:stCxn id="10" idx="3"/>
          </p:cNvCxnSpPr>
          <p:nvPr/>
        </p:nvCxnSpPr>
        <p:spPr>
          <a:xfrm>
            <a:off x="5527868" y="3607159"/>
            <a:ext cx="2056418" cy="33483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3"/>
            <a:endCxn id="8" idx="1"/>
          </p:cNvCxnSpPr>
          <p:nvPr/>
        </p:nvCxnSpPr>
        <p:spPr>
          <a:xfrm flipV="1">
            <a:off x="5527868" y="2914018"/>
            <a:ext cx="2428661" cy="69314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6" idx="3"/>
            <a:endCxn id="17" idx="1"/>
          </p:cNvCxnSpPr>
          <p:nvPr/>
        </p:nvCxnSpPr>
        <p:spPr>
          <a:xfrm>
            <a:off x="5513947" y="5540067"/>
            <a:ext cx="1267700" cy="54576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44227" y="2069143"/>
                <a:ext cx="389850" cy="6165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bn-BD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74" name="Rectangle 7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227" y="2069143"/>
                <a:ext cx="389850" cy="616579"/>
              </a:xfrm>
              <a:prstGeom prst="rect">
                <a:avLst/>
              </a:prstGeom>
              <a:blipFill rotWithShape="1">
                <a:blip r:embed="rId6"/>
                <a:stretch>
                  <a:fillRect r="-29688" b="-2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 rot="20580892">
                <a:off x="2512865" y="2979842"/>
                <a:ext cx="465192" cy="615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num>
                      <m:den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75" name="Rectangle 7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580892">
                <a:off x="2512865" y="2979842"/>
                <a:ext cx="465192" cy="615233"/>
              </a:xfrm>
              <a:prstGeom prst="rect">
                <a:avLst/>
              </a:prstGeom>
              <a:blipFill rotWithShape="1">
                <a:blip r:embed="rId7"/>
                <a:stretch>
                  <a:fillRect l="-15534" r="-22330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2152205" y="3898516"/>
                <a:ext cx="423514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n-BD" sz="2400" b="1" i="1">
                              <a:ln w="11430">
                                <a:solidFill>
                                  <a:srgbClr val="3820EC"/>
                                </a:solidFill>
                              </a:ln>
                              <a:solidFill>
                                <a:srgbClr val="3333FF"/>
                              </a:soli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en-US" sz="2400" b="1" i="1">
                              <a:ln w="11430">
                                <a:solidFill>
                                  <a:srgbClr val="3820EC"/>
                                </a:solidFill>
                              </a:ln>
                              <a:solidFill>
                                <a:srgbClr val="3333FF"/>
                              </a:soli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cs typeface="NikoshBAN" pitchFamily="2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1" i="1">
                              <a:ln w="11430">
                                <a:solidFill>
                                  <a:srgbClr val="3820EC"/>
                                </a:solidFill>
                              </a:ln>
                              <a:solidFill>
                                <a:srgbClr val="3333FF"/>
                              </a:soli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cs typeface="NikoshBAN" pitchFamily="2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6" name="Rectangle 7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2205" y="3898516"/>
                <a:ext cx="423514" cy="786177"/>
              </a:xfrm>
              <a:prstGeom prst="rect">
                <a:avLst/>
              </a:prstGeom>
              <a:blipFill rotWithShape="1">
                <a:blip r:embed="rId8"/>
                <a:stretch>
                  <a:fillRect b="-3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566079" y="609694"/>
                <a:ext cx="389850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5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7" name="Rectangle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079" y="609694"/>
                <a:ext cx="389850" cy="616964"/>
              </a:xfrm>
              <a:prstGeom prst="rect">
                <a:avLst/>
              </a:prstGeom>
              <a:blipFill rotWithShape="1">
                <a:blip r:embed="rId9"/>
                <a:stretch>
                  <a:fillRect l="-31250" b="-20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6919119" y="2544219"/>
                <a:ext cx="389850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5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8" name="Rectangle 7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9119" y="2544219"/>
                <a:ext cx="389850" cy="616964"/>
              </a:xfrm>
              <a:prstGeom prst="rect">
                <a:avLst/>
              </a:prstGeom>
              <a:blipFill rotWithShape="1">
                <a:blip r:embed="rId10"/>
                <a:stretch>
                  <a:fillRect l="-31250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6566079" y="4600086"/>
                <a:ext cx="389850" cy="6169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5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9" name="Rectangle 7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6079" y="4600086"/>
                <a:ext cx="389850" cy="616964"/>
              </a:xfrm>
              <a:prstGeom prst="rect">
                <a:avLst/>
              </a:prstGeom>
              <a:blipFill rotWithShape="1">
                <a:blip r:embed="rId11"/>
                <a:stretch>
                  <a:fillRect l="-31250" b="-20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7114044" y="1167103"/>
                <a:ext cx="465192" cy="615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num>
                      <m:den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80" name="Rectangle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044" y="1167103"/>
                <a:ext cx="465192" cy="615233"/>
              </a:xfrm>
              <a:prstGeom prst="rect">
                <a:avLst/>
              </a:prstGeom>
              <a:blipFill rotWithShape="1">
                <a:blip r:embed="rId12"/>
                <a:stretch>
                  <a:fillRect l="-26316" r="-26316" b="-21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346640" y="3431006"/>
                <a:ext cx="465192" cy="615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num>
                      <m:den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81" name="Rectangle 8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6640" y="3431006"/>
                <a:ext cx="465192" cy="615233"/>
              </a:xfrm>
              <a:prstGeom prst="rect">
                <a:avLst/>
              </a:prstGeom>
              <a:blipFill rotWithShape="1">
                <a:blip r:embed="rId13"/>
                <a:stretch>
                  <a:fillRect l="-26316" r="-26316" b="-20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6272855" y="5681781"/>
                <a:ext cx="465192" cy="61523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3</m:t>
                        </m:r>
                      </m:num>
                      <m:den>
                        <m:r>
                          <a:rPr lang="en-US" sz="24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bn-BD" sz="24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82" name="Rectangle 8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2855" y="5681781"/>
                <a:ext cx="465192" cy="615233"/>
              </a:xfrm>
              <a:prstGeom prst="rect">
                <a:avLst/>
              </a:prstGeom>
              <a:blipFill rotWithShape="1">
                <a:blip r:embed="rId14"/>
                <a:stretch>
                  <a:fillRect l="-26316" r="-26316" b="-207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Pentagon 39"/>
          <p:cNvSpPr/>
          <p:nvPr/>
        </p:nvSpPr>
        <p:spPr>
          <a:xfrm>
            <a:off x="218825" y="803274"/>
            <a:ext cx="2807965" cy="759021"/>
          </a:xfrm>
          <a:prstGeom prst="homePlate">
            <a:avLst>
              <a:gd name="adj" fmla="val 54423"/>
            </a:avLst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3333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/>
              <p:cNvSpPr/>
              <p:nvPr/>
            </p:nvSpPr>
            <p:spPr>
              <a:xfrm>
                <a:off x="343978" y="873963"/>
                <a:ext cx="2144561" cy="584775"/>
              </a:xfrm>
              <a:prstGeom prst="rect">
                <a:avLst/>
              </a:prstGeom>
              <a:ln w="19050">
                <a:noFill/>
              </a:ln>
            </p:spPr>
            <p:txBody>
              <a:bodyPr wrap="none">
                <a:spAutoFit/>
              </a:bodyPr>
              <a:lstStyle/>
              <a:p>
                <a:r>
                  <a:rPr lang="bn-BD" sz="3200" b="1" dirty="0" smtClean="0">
                    <a:ln w="11430">
                      <a:solidFill>
                        <a:schemeClr val="tx1"/>
                      </a:solidFill>
                    </a:ln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সম্ভাবনা </a:t>
                </a:r>
                <a14:m>
                  <m:oMath xmlns:m="http://schemas.openxmlformats.org/officeDocument/2006/math">
                    <m:r>
                      <a:rPr lang="en-US" sz="3200" b="1" i="1">
                        <a:ln w="11430">
                          <a:solidFill>
                            <a:schemeClr val="tx1"/>
                          </a:solidFill>
                        </a:ln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NikoshBAN" pitchFamily="2" charset="0"/>
                      </a:rPr>
                      <m:t>𝑡𝑟𝑒𝑒</m:t>
                    </m:r>
                    <m:r>
                      <a:rPr lang="en-US" sz="3200" b="0" i="0" smtClean="0">
                        <a:ln w="11430">
                          <a:solidFill>
                            <a:schemeClr val="tx1"/>
                          </a:solidFill>
                        </a:ln>
                        <a:effectLst>
                          <a:outerShdw blurRad="50800" dist="39000" dir="5460000" algn="tl">
                            <a:srgbClr val="000000">
                              <a:alpha val="38000"/>
                            </a:srgbClr>
                          </a:outerShdw>
                        </a:effectLst>
                        <a:latin typeface="Cambria Math"/>
                        <a:cs typeface="NikoshBAN" pitchFamily="2" charset="0"/>
                      </a:rPr>
                      <m:t>: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87" name="Rectangle 8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78" y="873963"/>
                <a:ext cx="2144561" cy="584775"/>
              </a:xfrm>
              <a:prstGeom prst="rect">
                <a:avLst/>
              </a:prstGeom>
              <a:blipFill rotWithShape="1">
                <a:blip r:embed="rId15"/>
                <a:stretch>
                  <a:fillRect l="-8523" t="-13542" b="-42708"/>
                </a:stretch>
              </a:blipFill>
              <a:ln w="1905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3767251" y="2279687"/>
            <a:ext cx="80155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লোকটির ঢাকা থেকে যশোর ট্রেনে ও যশোর হতে মনিরামপুর টেক্সসিতে যাওয়ার সম্ভাবনা ,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09218" y="3281581"/>
            <a:ext cx="5375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 [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যশোর ট্রেনে ও মনিরামপুর ট্যাক্সিতে ]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84847" y="3410027"/>
            <a:ext cx="3835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=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979489" y="3313741"/>
            <a:ext cx="301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×</a:t>
            </a:r>
            <a:endParaRPr lang="en-US" sz="3200" dirty="0"/>
          </a:p>
        </p:txBody>
      </p:sp>
      <p:sp>
        <p:nvSpPr>
          <p:cNvPr id="46" name="TextBox 45"/>
          <p:cNvSpPr txBox="1"/>
          <p:nvPr/>
        </p:nvSpPr>
        <p:spPr>
          <a:xfrm>
            <a:off x="9871685" y="3398379"/>
            <a:ext cx="3835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=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10341103" y="3153249"/>
                <a:ext cx="644728" cy="7887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bn-BD" sz="3200" b="1" i="1" smtClean="0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3200" b="1" i="1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2</m:t>
                        </m:r>
                      </m:num>
                      <m:den>
                        <m:r>
                          <a:rPr lang="en-US" sz="3200" b="1" i="1" smtClean="0">
                            <a:ln w="11430">
                              <a:solidFill>
                                <a:srgbClr val="3820EC"/>
                              </a:solidFill>
                            </a:ln>
                            <a:solidFill>
                              <a:srgbClr val="3333FF"/>
                            </a:solidFill>
                            <a:effectLst>
                              <a:outerShdw blurRad="50800" dist="39000" dir="5460000" algn="tl">
                                <a:srgbClr val="000000">
                                  <a:alpha val="38000"/>
                                </a:srgbClr>
                              </a:outerShdw>
                            </a:effectLst>
                            <a:latin typeface="Cambria Math"/>
                            <a:cs typeface="NikoshBAN" pitchFamily="2" charset="0"/>
                          </a:rPr>
                          <m:t>𝟐𝟏</m:t>
                        </m:r>
                      </m:den>
                    </m:f>
                  </m:oMath>
                </a14:m>
                <a:r>
                  <a:rPr lang="bn-BD" sz="3200" b="1" dirty="0">
                    <a:ln w="11430">
                      <a:solidFill>
                        <a:srgbClr val="3820EC"/>
                      </a:solidFill>
                    </a:ln>
                    <a:solidFill>
                      <a:srgbClr val="3333FF"/>
                    </a:solidFill>
                    <a:effectLst>
                      <a:outerShdw blurRad="50800" dist="39000" dir="5460000" algn="tl">
                        <a:srgbClr val="000000">
                          <a:alpha val="38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800" dirty="0"/>
              </a:p>
            </p:txBody>
          </p:sp>
        </mc:Choice>
        <mc:Fallback xmlns="">
          <p:sp>
            <p:nvSpPr>
              <p:cNvPr id="59" name="Rectangle 5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1103" y="3153249"/>
                <a:ext cx="644728" cy="788742"/>
              </a:xfrm>
              <a:prstGeom prst="rect">
                <a:avLst/>
              </a:prstGeom>
              <a:blipFill rotWithShape="1">
                <a:blip r:embed="rId16"/>
                <a:stretch>
                  <a:fillRect r="-27358" b="-223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TextBox 47"/>
          <p:cNvSpPr txBox="1"/>
          <p:nvPr/>
        </p:nvSpPr>
        <p:spPr>
          <a:xfrm>
            <a:off x="3246960" y="1132582"/>
            <a:ext cx="80155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লোকটির ঢাকা থেকে যশোর প্লেনে ও যশোর হতে মনিরামপুর বাসে যাওয়ার সম্ভাবনা ,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934996" y="2402798"/>
            <a:ext cx="53756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 [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যশোর প্লেনে  ও মনিরামপুর বাসে ]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406350" y="2414446"/>
            <a:ext cx="3835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=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9300992" y="2318160"/>
            <a:ext cx="301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×</a:t>
            </a:r>
            <a:endParaRPr lang="en-US" sz="3200" dirty="0"/>
          </a:p>
        </p:txBody>
      </p:sp>
      <p:sp>
        <p:nvSpPr>
          <p:cNvPr id="52" name="TextBox 51"/>
          <p:cNvSpPr txBox="1"/>
          <p:nvPr/>
        </p:nvSpPr>
        <p:spPr>
          <a:xfrm>
            <a:off x="10193188" y="2402798"/>
            <a:ext cx="3835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=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10881519" y="2209800"/>
                <a:ext cx="622286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n-BD" sz="2400" b="1" i="1" smtClean="0">
                              <a:ln w="11430">
                                <a:solidFill>
                                  <a:srgbClr val="3820EC"/>
                                </a:solidFill>
                              </a:ln>
                              <a:solidFill>
                                <a:srgbClr val="3333FF"/>
                              </a:soli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  <a:cs typeface="NikoshBAN" pitchFamily="2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n w="11430">
                                <a:solidFill>
                                  <a:srgbClr val="3820EC"/>
                                </a:solidFill>
                              </a:ln>
                              <a:solidFill>
                                <a:srgbClr val="3333FF"/>
                              </a:soli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cs typeface="NikoshBAN" pitchFamily="2" charset="0"/>
                            </a:rPr>
                            <m:t>𝟐</m:t>
                          </m:r>
                        </m:num>
                        <m:den>
                          <m:r>
                            <a:rPr lang="en-US" sz="2400" b="1" i="1" smtClean="0">
                              <a:ln w="11430">
                                <a:solidFill>
                                  <a:srgbClr val="3820EC"/>
                                </a:solidFill>
                              </a:ln>
                              <a:solidFill>
                                <a:srgbClr val="3333FF"/>
                              </a:solidFill>
                              <a:effectLst>
                                <a:outerShdw blurRad="50800" dist="39000" dir="5460000" algn="tl">
                                  <a:srgbClr val="000000">
                                    <a:alpha val="38000"/>
                                  </a:srgbClr>
                                </a:outerShdw>
                              </a:effectLst>
                              <a:latin typeface="Cambria Math"/>
                              <a:cs typeface="NikoshBAN" pitchFamily="2" charset="0"/>
                            </a:rPr>
                            <m:t>𝟒𝟓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5" name="Rectangle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81519" y="2209800"/>
                <a:ext cx="622286" cy="786177"/>
              </a:xfrm>
              <a:prstGeom prst="rect">
                <a:avLst/>
              </a:prstGeom>
              <a:blipFill rotWithShape="1">
                <a:blip r:embed="rId17"/>
                <a:stretch>
                  <a:fillRect b="-3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1889919" y="4608493"/>
            <a:ext cx="7561988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rgbClr val="3333FF"/>
            </a:solidFill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(১) লোকটির ঢাকা থেকে যশোর ট্রেনে ও যশোর হতে মনিরামপুর ট্যাক্সিতে </a:t>
            </a:r>
            <a:r>
              <a:rPr lang="bn-BD" sz="28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28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b="1" dirty="0" smtClean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সম্ভাবনা </a:t>
            </a:r>
            <a:r>
              <a:rPr lang="bn-BD" sz="2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 ? </a:t>
            </a:r>
            <a:endParaRPr lang="en-US" sz="2800" b="1" dirty="0">
              <a:ln w="11430">
                <a:solidFill>
                  <a:schemeClr val="tx1"/>
                </a:solidFill>
              </a:ln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04319" y="3200400"/>
            <a:ext cx="8883168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3333FF"/>
            </a:solidFill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>
                <a:ln w="11430">
                  <a:solidFill>
                    <a:srgbClr val="3333FF"/>
                  </a:solidFill>
                </a:ln>
                <a:solidFill>
                  <a:srgbClr val="3820E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(২) </a:t>
            </a:r>
            <a:r>
              <a:rPr lang="bn-BD" sz="2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লোকটির ঢাকা থেকে যশোর প্লেনে ও যশোর হতে মনিরামপুর বাসে যাওয়ার</a:t>
            </a:r>
          </a:p>
          <a:p>
            <a:r>
              <a:rPr lang="bn-BD" sz="2800" b="1" dirty="0">
                <a:ln w="11430">
                  <a:solidFill>
                    <a:schemeClr val="tx1"/>
                  </a:solidFill>
                </a:ln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সম্ভাবনা </a:t>
            </a:r>
            <a:r>
              <a:rPr lang="bn-BD" sz="2800" b="1" dirty="0">
                <a:ln w="11430">
                  <a:solidFill>
                    <a:srgbClr val="3333FF"/>
                  </a:solidFill>
                </a:ln>
                <a:solidFill>
                  <a:srgbClr val="3820E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 ?</a:t>
            </a:r>
            <a:endParaRPr lang="en-US" sz="2800" b="1" dirty="0">
              <a:ln w="11430">
                <a:solidFill>
                  <a:srgbClr val="3333FF"/>
                </a:solidFill>
              </a:ln>
              <a:solidFill>
                <a:srgbClr val="3820E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8140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0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500"/>
                            </p:stCondLst>
                            <p:childTnLst>
                              <p:par>
                                <p:cTn id="9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000"/>
                            </p:stCondLst>
                            <p:childTnLst>
                              <p:par>
                                <p:cTn id="12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500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500"/>
                            </p:stCondLst>
                            <p:childTnLst>
                              <p:par>
                                <p:cTn id="135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4000"/>
                            </p:stCondLst>
                            <p:childTnLst>
                              <p:par>
                                <p:cTn id="1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4500"/>
                            </p:stCondLst>
                            <p:childTnLst>
                              <p:par>
                                <p:cTn id="14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000"/>
                            </p:stCondLst>
                            <p:childTnLst>
                              <p:par>
                                <p:cTn id="14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500"/>
                            </p:stCondLst>
                            <p:childTnLst>
                              <p:par>
                                <p:cTn id="15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000"/>
                            </p:stCondLst>
                            <p:childTnLst>
                              <p:par>
                                <p:cTn id="16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"/>
                            </p:stCondLst>
                            <p:childTnLst>
                              <p:par>
                                <p:cTn id="1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000"/>
                            </p:stCondLst>
                            <p:childTnLst>
                              <p:par>
                                <p:cTn id="17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2500"/>
                            </p:stCondLst>
                            <p:childTnLst>
                              <p:par>
                                <p:cTn id="17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3000"/>
                            </p:stCondLst>
                            <p:childTnLst>
                              <p:par>
                                <p:cTn id="18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3500"/>
                            </p:stCondLst>
                            <p:childTnLst>
                              <p:par>
                                <p:cTn id="18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4500"/>
                            </p:stCondLst>
                            <p:childTnLst>
                              <p:par>
                                <p:cTn id="19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5000"/>
                            </p:stCondLst>
                            <p:childTnLst>
                              <p:par>
                                <p:cTn id="19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6000"/>
                            </p:stCondLst>
                            <p:childTnLst>
                              <p:par>
                                <p:cTn id="20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6500"/>
                            </p:stCondLst>
                            <p:childTnLst>
                              <p:par>
                                <p:cTn id="2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7000"/>
                            </p:stCondLst>
                            <p:childTnLst>
                              <p:par>
                                <p:cTn id="2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7500"/>
                            </p:stCondLst>
                            <p:childTnLst>
                              <p:par>
                                <p:cTn id="21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2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9000"/>
                            </p:stCondLst>
                            <p:childTnLst>
                              <p:par>
                                <p:cTn id="2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9500"/>
                            </p:stCondLst>
                            <p:childTnLst>
                              <p:par>
                                <p:cTn id="23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36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4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4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58" dur="2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9" dur="10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261" dur="20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2" dur="100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>
                            <p:stCondLst>
                              <p:cond delay="3700"/>
                            </p:stCondLst>
                            <p:childTnLst>
                              <p:par>
                                <p:cTn id="2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5800"/>
                            </p:stCondLst>
                            <p:childTnLst>
                              <p:par>
                                <p:cTn id="2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>
                            <p:stCondLst>
                              <p:cond delay="6300"/>
                            </p:stCondLst>
                            <p:childTnLst>
                              <p:par>
                                <p:cTn id="277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1164E-6 2.22222E-6 L 0.4964 0.16458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14" y="8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8300"/>
                            </p:stCondLst>
                            <p:childTnLst>
                              <p:par>
                                <p:cTn id="2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8800"/>
                            </p:stCondLst>
                            <p:childTnLst>
                              <p:par>
                                <p:cTn id="284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6201E-6 3.7037E-6 L 0.17814 0.29606 " pathEditMode="relative" rAng="0" ptsTypes="AA">
                                      <p:cBhvr>
                                        <p:cTn id="28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07" y="14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>
                            <p:stCondLst>
                              <p:cond delay="10800"/>
                            </p:stCondLst>
                            <p:childTnLst>
                              <p:par>
                                <p:cTn id="2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>
                            <p:stCondLst>
                              <p:cond delay="11300"/>
                            </p:stCondLst>
                            <p:childTnLst>
                              <p:par>
                                <p:cTn id="2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4" fill="hold">
                      <p:stCondLst>
                        <p:cond delay="indefinite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9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8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0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1" fill="hold">
                            <p:stCondLst>
                              <p:cond delay="500"/>
                            </p:stCondLst>
                            <p:childTnLst>
                              <p:par>
                                <p:cTn id="3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1" presetID="18" presetClass="exit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1000"/>
                            </p:stCondLst>
                            <p:childTnLst>
                              <p:par>
                                <p:cTn id="325" presetID="18" presetClass="exit" presetSubtype="12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3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strips(downLeft)">
                                      <p:cBhvr>
                                        <p:cTn id="3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8" presetClass="exit" presetSubtype="1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3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1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4" presetID="18" presetClass="exit" presetSubtype="1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7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3" fill="hold">
                            <p:stCondLst>
                              <p:cond delay="2000"/>
                            </p:stCondLst>
                            <p:childTnLst>
                              <p:par>
                                <p:cTn id="3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7" fill="hold">
                            <p:stCondLst>
                              <p:cond delay="2500"/>
                            </p:stCondLst>
                            <p:childTnLst>
                              <p:par>
                                <p:cTn id="358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>
                            <p:stCondLst>
                              <p:cond delay="500"/>
                            </p:stCondLst>
                            <p:childTnLst>
                              <p:par>
                                <p:cTn id="367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>
                            <p:stCondLst>
                              <p:cond delay="1000"/>
                            </p:stCondLst>
                            <p:childTnLst>
                              <p:par>
                                <p:cTn id="3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>
                            <p:stCondLst>
                              <p:cond delay="1500"/>
                            </p:stCondLst>
                            <p:childTnLst>
                              <p:par>
                                <p:cTn id="3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>
                            <p:stCondLst>
                              <p:cond delay="2000"/>
                            </p:stCondLst>
                            <p:childTnLst>
                              <p:par>
                                <p:cTn id="379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>
                            <p:stCondLst>
                              <p:cond delay="2500"/>
                            </p:stCondLst>
                            <p:childTnLst>
                              <p:par>
                                <p:cTn id="3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>
                            <p:stCondLst>
                              <p:cond delay="3000"/>
                            </p:stCondLst>
                            <p:childTnLst>
                              <p:par>
                                <p:cTn id="3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0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6" fill="hold">
                      <p:stCondLst>
                        <p:cond delay="indefinite"/>
                      </p:stCondLst>
                      <p:childTnLst>
                        <p:par>
                          <p:cTn id="397" fill="hold">
                            <p:stCondLst>
                              <p:cond delay="0"/>
                            </p:stCondLst>
                            <p:childTnLst>
                              <p:par>
                                <p:cTn id="398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7" fill="hold">
                      <p:stCondLst>
                        <p:cond delay="indefinite"/>
                      </p:stCondLst>
                      <p:childTnLst>
                        <p:par>
                          <p:cTn id="408" fill="hold">
                            <p:stCondLst>
                              <p:cond delay="0"/>
                            </p:stCondLst>
                            <p:childTnLst>
                              <p:par>
                                <p:cTn id="4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>
                            <p:stCondLst>
                              <p:cond delay="3450"/>
                            </p:stCondLst>
                            <p:childTnLst>
                              <p:par>
                                <p:cTn id="413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4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5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>
                            <p:stCondLst>
                              <p:cond delay="4450"/>
                            </p:stCondLst>
                            <p:childTnLst>
                              <p:par>
                                <p:cTn id="417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418" dur="10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9" dur="50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>
                            <p:stCondLst>
                              <p:cond delay="5450"/>
                            </p:stCondLst>
                            <p:childTnLst>
                              <p:par>
                                <p:cTn id="4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>
                            <p:stCondLst>
                              <p:cond delay="7250"/>
                            </p:stCondLst>
                            <p:childTnLst>
                              <p:par>
                                <p:cTn id="4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>
                            <p:stCondLst>
                              <p:cond delay="7750"/>
                            </p:stCondLst>
                            <p:childTnLst>
                              <p:par>
                                <p:cTn id="429" presetID="56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8326E-6 -4.44444E-6 L 0.53781 -0.24791 " pathEditMode="relative" rAng="0" ptsTypes="AA">
                                      <p:cBhvr>
                                        <p:cTn id="4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890" y="-124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1" fill="hold">
                            <p:stCondLst>
                              <p:cond delay="8750"/>
                            </p:stCondLst>
                            <p:childTnLst>
                              <p:par>
                                <p:cTn id="4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5" fill="hold">
                            <p:stCondLst>
                              <p:cond delay="9250"/>
                            </p:stCondLst>
                            <p:childTnLst>
                              <p:par>
                                <p:cTn id="436" presetID="56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6386E-6 -7.40741E-7 L 0.25755 -0.33796 " pathEditMode="relative" rAng="0" ptsTypes="AA">
                                      <p:cBhvr>
                                        <p:cTn id="43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77" y="-1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8" fill="hold">
                            <p:stCondLst>
                              <p:cond delay="11250"/>
                            </p:stCondLst>
                            <p:childTnLst>
                              <p:par>
                                <p:cTn id="4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>
                            <p:stCondLst>
                              <p:cond delay="11750"/>
                            </p:stCondLst>
                            <p:childTnLst>
                              <p:par>
                                <p:cTn id="4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6" grpId="2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9" grpId="2" animBg="1"/>
      <p:bldP spid="10" grpId="0" animBg="1"/>
      <p:bldP spid="10" grpId="1" animBg="1"/>
      <p:bldP spid="16" grpId="0" animBg="1"/>
      <p:bldP spid="16" grpId="1" animBg="1"/>
      <p:bldP spid="17" grpId="0" animBg="1"/>
      <p:bldP spid="17" grpId="1" animBg="1"/>
      <p:bldP spid="17" grpId="2" animBg="1"/>
      <p:bldP spid="31" grpId="0"/>
      <p:bldP spid="31" grpId="1"/>
      <p:bldP spid="31" grpId="2"/>
      <p:bldP spid="32" grpId="0"/>
      <p:bldP spid="32" grpId="1"/>
      <p:bldP spid="33" grpId="0"/>
      <p:bldP spid="33" grpId="1"/>
      <p:bldP spid="33" grpId="2"/>
      <p:bldP spid="33" grpId="3"/>
      <p:bldP spid="34" grpId="0"/>
      <p:bldP spid="34" grpId="1"/>
      <p:bldP spid="35" grpId="0"/>
      <p:bldP spid="35" grpId="1"/>
      <p:bldP spid="36" grpId="0"/>
      <p:bldP spid="36" grpId="1"/>
      <p:bldP spid="36" grpId="2"/>
      <p:bldP spid="36" grpId="3"/>
      <p:bldP spid="37" grpId="0"/>
      <p:bldP spid="37" grpId="1"/>
      <p:bldP spid="37" grpId="2"/>
      <p:bldP spid="38" grpId="0"/>
      <p:bldP spid="38" grpId="1"/>
      <p:bldP spid="39" grpId="0"/>
      <p:bldP spid="39" grpId="1"/>
      <p:bldP spid="39" grpId="2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9" grpId="0"/>
      <p:bldP spid="50" grpId="0"/>
      <p:bldP spid="51" grpId="0"/>
      <p:bldP spid="52" grpId="0"/>
      <p:bldP spid="53" grpId="0"/>
      <p:bldP spid="54" grpId="0" animBg="1"/>
      <p:bldP spid="54" grpId="1" animBg="1"/>
      <p:bldP spid="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3007" y="3238949"/>
            <a:ext cx="2552700" cy="2552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1959"/>
            <a:ext cx="12192000" cy="858857"/>
          </a:xfrm>
          <a:prstGeom prst="frame">
            <a:avLst/>
          </a:prstGeom>
          <a:solidFill>
            <a:schemeClr val="accent6"/>
          </a:solid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BD" sz="3600" dirty="0">
                <a:solidFill>
                  <a:srgbClr val="04000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 ছক্কা ও একটি মুদ্রা একত্রে নিক্ষেপে </a:t>
            </a:r>
            <a:r>
              <a:rPr lang="bn-BD" sz="2800" dirty="0">
                <a:solidFill>
                  <a:srgbClr val="04000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Probability Tree </a:t>
            </a:r>
            <a:r>
              <a:rPr lang="bn-BD" sz="3600" dirty="0">
                <a:solidFill>
                  <a:srgbClr val="04000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তৈরীকরণঃ</a:t>
            </a:r>
            <a:endParaRPr lang="en-US" sz="3600" dirty="0">
              <a:solidFill>
                <a:srgbClr val="04000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589157" y="1083008"/>
            <a:ext cx="1726543" cy="838199"/>
            <a:chOff x="8827157" y="1390651"/>
            <a:chExt cx="1726543" cy="838199"/>
          </a:xfrm>
        </p:grpSpPr>
        <p:cxnSp>
          <p:nvCxnSpPr>
            <p:cNvPr id="10" name="Straight Connector 9"/>
            <p:cNvCxnSpPr/>
            <p:nvPr/>
          </p:nvCxnSpPr>
          <p:spPr>
            <a:xfrm flipV="1">
              <a:off x="8827157" y="1638301"/>
              <a:ext cx="1307443" cy="590549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0115550" y="1390651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H</a:t>
              </a:r>
              <a:endParaRPr lang="bn-BD" sz="36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9611215" y="1597358"/>
            <a:ext cx="1726543" cy="584775"/>
            <a:chOff x="8827157" y="1390651"/>
            <a:chExt cx="1726543" cy="584775"/>
          </a:xfrm>
        </p:grpSpPr>
        <p:cxnSp>
          <p:nvCxnSpPr>
            <p:cNvPr id="13" name="Straight Connector 12"/>
            <p:cNvCxnSpPr/>
            <p:nvPr/>
          </p:nvCxnSpPr>
          <p:spPr>
            <a:xfrm flipV="1">
              <a:off x="8827157" y="1638302"/>
              <a:ext cx="1288393" cy="95248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0115550" y="1390651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T</a:t>
              </a:r>
              <a:endParaRPr lang="bn-BD" sz="36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538079" y="1975514"/>
            <a:ext cx="2469493" cy="819149"/>
            <a:chOff x="8084207" y="1390651"/>
            <a:chExt cx="2469493" cy="819149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8084207" y="1638302"/>
              <a:ext cx="2050393" cy="571498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0115550" y="1390651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H</a:t>
              </a:r>
              <a:endParaRPr lang="bn-BD" sz="36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584653" y="2414442"/>
            <a:ext cx="2509262" cy="584775"/>
            <a:chOff x="8827157" y="1331271"/>
            <a:chExt cx="2509262" cy="584775"/>
          </a:xfrm>
        </p:grpSpPr>
        <p:cxnSp>
          <p:nvCxnSpPr>
            <p:cNvPr id="19" name="Straight Connector 18"/>
            <p:cNvCxnSpPr>
              <a:stCxn id="48" idx="6"/>
            </p:cNvCxnSpPr>
            <p:nvPr/>
          </p:nvCxnSpPr>
          <p:spPr>
            <a:xfrm flipV="1">
              <a:off x="8827157" y="1597359"/>
              <a:ext cx="2133600" cy="1333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0898269" y="1331271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T</a:t>
              </a:r>
              <a:endParaRPr lang="bn-BD" sz="36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9608207" y="2930858"/>
            <a:ext cx="1726543" cy="838199"/>
            <a:chOff x="8827157" y="1390651"/>
            <a:chExt cx="1726543" cy="838199"/>
          </a:xfrm>
        </p:grpSpPr>
        <p:cxnSp>
          <p:nvCxnSpPr>
            <p:cNvPr id="22" name="Straight Connector 21"/>
            <p:cNvCxnSpPr/>
            <p:nvPr/>
          </p:nvCxnSpPr>
          <p:spPr>
            <a:xfrm flipV="1">
              <a:off x="8827157" y="1638301"/>
              <a:ext cx="1307443" cy="590549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10115550" y="1390651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H</a:t>
              </a:r>
              <a:endParaRPr lang="bn-BD" sz="36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9608207" y="3445208"/>
            <a:ext cx="1707493" cy="584775"/>
            <a:chOff x="8846207" y="1390651"/>
            <a:chExt cx="1707493" cy="58477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8846207" y="1638302"/>
              <a:ext cx="1288393" cy="9524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115550" y="1390651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T</a:t>
              </a:r>
              <a:endParaRPr lang="bn-BD" sz="36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567548" y="3790667"/>
            <a:ext cx="2504465" cy="827396"/>
            <a:chOff x="8827157" y="1322412"/>
            <a:chExt cx="2504465" cy="827396"/>
          </a:xfrm>
        </p:grpSpPr>
        <p:cxnSp>
          <p:nvCxnSpPr>
            <p:cNvPr id="28" name="Straight Connector 27"/>
            <p:cNvCxnSpPr>
              <a:stCxn id="63" idx="6"/>
            </p:cNvCxnSpPr>
            <p:nvPr/>
          </p:nvCxnSpPr>
          <p:spPr>
            <a:xfrm flipV="1">
              <a:off x="8827157" y="1597359"/>
              <a:ext cx="2133600" cy="552449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10893472" y="1322412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H</a:t>
              </a:r>
              <a:endParaRPr lang="bn-BD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9627257" y="4326910"/>
            <a:ext cx="2496503" cy="584775"/>
            <a:chOff x="7988957" y="1377003"/>
            <a:chExt cx="2496503" cy="584775"/>
          </a:xfrm>
        </p:grpSpPr>
        <p:cxnSp>
          <p:nvCxnSpPr>
            <p:cNvPr id="31" name="Straight Connector 30"/>
            <p:cNvCxnSpPr/>
            <p:nvPr/>
          </p:nvCxnSpPr>
          <p:spPr>
            <a:xfrm flipV="1">
              <a:off x="7988957" y="1638302"/>
              <a:ext cx="2145643" cy="57148"/>
            </a:xfrm>
            <a:prstGeom prst="line">
              <a:avLst/>
            </a:prstGeom>
            <a:ln w="571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10047310" y="1377003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T</a:t>
              </a:r>
              <a:endParaRPr lang="bn-BD" sz="3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9608207" y="4702508"/>
            <a:ext cx="1726543" cy="838199"/>
            <a:chOff x="8827157" y="1390651"/>
            <a:chExt cx="1726543" cy="838199"/>
          </a:xfrm>
        </p:grpSpPr>
        <p:cxnSp>
          <p:nvCxnSpPr>
            <p:cNvPr id="34" name="Straight Connector 33"/>
            <p:cNvCxnSpPr/>
            <p:nvPr/>
          </p:nvCxnSpPr>
          <p:spPr>
            <a:xfrm flipV="1">
              <a:off x="8827157" y="1638301"/>
              <a:ext cx="1307443" cy="590549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10115550" y="1390651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H</a:t>
              </a:r>
              <a:endParaRPr lang="bn-BD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608207" y="5216858"/>
            <a:ext cx="1707493" cy="584775"/>
            <a:chOff x="8846207" y="1390651"/>
            <a:chExt cx="1707493" cy="584775"/>
          </a:xfrm>
        </p:grpSpPr>
        <p:cxnSp>
          <p:nvCxnSpPr>
            <p:cNvPr id="37" name="Straight Connector 36"/>
            <p:cNvCxnSpPr/>
            <p:nvPr/>
          </p:nvCxnSpPr>
          <p:spPr>
            <a:xfrm flipV="1">
              <a:off x="8846207" y="1638302"/>
              <a:ext cx="1288393" cy="95248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0115550" y="1390651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T</a:t>
              </a:r>
              <a:endParaRPr lang="bn-BD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562146" y="5565161"/>
            <a:ext cx="2512711" cy="854691"/>
            <a:chOff x="8846207" y="1295117"/>
            <a:chExt cx="2512711" cy="854691"/>
          </a:xfrm>
        </p:grpSpPr>
        <p:cxnSp>
          <p:nvCxnSpPr>
            <p:cNvPr id="40" name="Straight Connector 39"/>
            <p:cNvCxnSpPr>
              <a:stCxn id="73" idx="6"/>
            </p:cNvCxnSpPr>
            <p:nvPr/>
          </p:nvCxnSpPr>
          <p:spPr>
            <a:xfrm flipV="1">
              <a:off x="8846207" y="1597359"/>
              <a:ext cx="2114550" cy="552449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10920768" y="1295117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H</a:t>
              </a:r>
              <a:endParaRPr lang="bn-BD" sz="3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9572665" y="6093158"/>
            <a:ext cx="2526643" cy="584775"/>
            <a:chOff x="8027057" y="1390651"/>
            <a:chExt cx="2526643" cy="584775"/>
          </a:xfrm>
        </p:grpSpPr>
        <p:cxnSp>
          <p:nvCxnSpPr>
            <p:cNvPr id="43" name="Straight Connector 42"/>
            <p:cNvCxnSpPr/>
            <p:nvPr/>
          </p:nvCxnSpPr>
          <p:spPr>
            <a:xfrm flipV="1">
              <a:off x="8027057" y="1638302"/>
              <a:ext cx="2107543" cy="95248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10115550" y="1390651"/>
              <a:ext cx="438150" cy="584775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32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T</a:t>
              </a:r>
              <a:endParaRPr lang="bn-BD" sz="3600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4475986" y="2549858"/>
            <a:ext cx="5106164" cy="1893127"/>
            <a:chOff x="3694936" y="2152651"/>
            <a:chExt cx="5106164" cy="1893127"/>
          </a:xfrm>
        </p:grpSpPr>
        <p:cxnSp>
          <p:nvCxnSpPr>
            <p:cNvPr id="46" name="Straight Connector 45"/>
            <p:cNvCxnSpPr/>
            <p:nvPr/>
          </p:nvCxnSpPr>
          <p:spPr>
            <a:xfrm flipV="1">
              <a:off x="3694936" y="2514600"/>
              <a:ext cx="4420364" cy="1531178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/>
            <p:cNvGrpSpPr/>
            <p:nvPr/>
          </p:nvGrpSpPr>
          <p:grpSpPr>
            <a:xfrm>
              <a:off x="8134350" y="2152651"/>
              <a:ext cx="666750" cy="723899"/>
              <a:chOff x="10229850" y="2800351"/>
              <a:chExt cx="666750" cy="723899"/>
            </a:xfrm>
          </p:grpSpPr>
          <p:sp>
            <p:nvSpPr>
              <p:cNvPr id="48" name="TextBox 47"/>
              <p:cNvSpPr txBox="1"/>
              <p:nvPr/>
            </p:nvSpPr>
            <p:spPr>
              <a:xfrm>
                <a:off x="10229850" y="2800351"/>
                <a:ext cx="666750" cy="723899"/>
              </a:xfrm>
              <a:prstGeom prst="ellipse">
                <a:avLst/>
              </a:prstGeom>
              <a:solidFill>
                <a:schemeClr val="tx1"/>
              </a:solidFill>
              <a:ln w="57150">
                <a:solidFill>
                  <a:srgbClr val="00B0F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txBody>
              <a:bodyPr wrap="square" rtlCol="0">
                <a:spAutoFit/>
              </a:bodyPr>
              <a:lstStyle/>
              <a:p>
                <a:endParaRPr lang="bn-BD" sz="3600" dirty="0"/>
              </a:p>
            </p:txBody>
          </p:sp>
          <p:sp>
            <p:nvSpPr>
              <p:cNvPr id="49" name="TextBox 48"/>
              <p:cNvSpPr txBox="1"/>
              <p:nvPr/>
            </p:nvSpPr>
            <p:spPr>
              <a:xfrm>
                <a:off x="10363200" y="2857501"/>
                <a:ext cx="438150" cy="646331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>
                    <a:solidFill>
                      <a:srgbClr val="00B0F0"/>
                    </a:solidFill>
                    <a:latin typeface="NikoshBAN" panose="02000000000000000000" pitchFamily="2" charset="0"/>
                    <a:cs typeface="NikoshBAN" panose="02000000000000000000" pitchFamily="2" charset="0"/>
                    <a:sym typeface="Symbol" panose="05050102010706020507" pitchFamily="18" charset="2"/>
                  </a:rPr>
                  <a:t></a:t>
                </a:r>
                <a:endParaRPr lang="bn-BD" sz="3600" dirty="0">
                  <a:solidFill>
                    <a:srgbClr val="00B0F0"/>
                  </a:solidFill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4533136" y="1673558"/>
            <a:ext cx="5049014" cy="2769427"/>
            <a:chOff x="3713986" y="1238251"/>
            <a:chExt cx="5049014" cy="2769427"/>
          </a:xfrm>
        </p:grpSpPr>
        <p:cxnSp>
          <p:nvCxnSpPr>
            <p:cNvPr id="51" name="Straight Connector 50"/>
            <p:cNvCxnSpPr/>
            <p:nvPr/>
          </p:nvCxnSpPr>
          <p:spPr>
            <a:xfrm flipV="1">
              <a:off x="3713986" y="1638300"/>
              <a:ext cx="4363214" cy="2369378"/>
            </a:xfrm>
            <a:prstGeom prst="line">
              <a:avLst/>
            </a:prstGeom>
            <a:ln w="5715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Group 51"/>
            <p:cNvGrpSpPr/>
            <p:nvPr/>
          </p:nvGrpSpPr>
          <p:grpSpPr>
            <a:xfrm>
              <a:off x="8096250" y="1238251"/>
              <a:ext cx="666750" cy="723899"/>
              <a:chOff x="10229850" y="2800351"/>
              <a:chExt cx="666750" cy="723899"/>
            </a:xfrm>
          </p:grpSpPr>
          <p:sp>
            <p:nvSpPr>
              <p:cNvPr id="53" name="TextBox 52"/>
              <p:cNvSpPr txBox="1"/>
              <p:nvPr/>
            </p:nvSpPr>
            <p:spPr>
              <a:xfrm>
                <a:off x="10229850" y="2800351"/>
                <a:ext cx="666750" cy="723899"/>
              </a:xfrm>
              <a:prstGeom prst="ellipse">
                <a:avLst/>
              </a:prstGeom>
              <a:solidFill>
                <a:schemeClr val="tx1"/>
              </a:solidFill>
              <a:ln w="57150">
                <a:solidFill>
                  <a:srgbClr val="7030A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txBody>
              <a:bodyPr wrap="square" rtlCol="0">
                <a:spAutoFit/>
              </a:bodyPr>
              <a:lstStyle/>
              <a:p>
                <a:endParaRPr lang="bn-BD" sz="3600" dirty="0"/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10363200" y="2857501"/>
                <a:ext cx="438150" cy="646331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>
                    <a:solidFill>
                      <a:srgbClr val="7030A0"/>
                    </a:solidFill>
                    <a:latin typeface="NikoshBAN" panose="02000000000000000000" pitchFamily="2" charset="0"/>
                    <a:cs typeface="NikoshBAN" panose="02000000000000000000" pitchFamily="2" charset="0"/>
                    <a:sym typeface="Symbol" panose="05050102010706020507" pitchFamily="18" charset="2"/>
                  </a:rPr>
                  <a:t></a:t>
                </a:r>
                <a:endParaRPr lang="bn-BD" sz="3600" dirty="0">
                  <a:solidFill>
                    <a:srgbClr val="7030A0"/>
                  </a:solidFill>
                </a:endParaRPr>
              </a:p>
            </p:txBody>
          </p:sp>
        </p:grpSp>
      </p:grpSp>
      <p:grpSp>
        <p:nvGrpSpPr>
          <p:cNvPr id="55" name="Group 54"/>
          <p:cNvGrpSpPr/>
          <p:nvPr/>
        </p:nvGrpSpPr>
        <p:grpSpPr>
          <a:xfrm>
            <a:off x="4514086" y="3407108"/>
            <a:ext cx="5087114" cy="1035877"/>
            <a:chOff x="3694936" y="3009901"/>
            <a:chExt cx="5087114" cy="1035877"/>
          </a:xfrm>
        </p:grpSpPr>
        <p:cxnSp>
          <p:nvCxnSpPr>
            <p:cNvPr id="56" name="Straight Connector 55"/>
            <p:cNvCxnSpPr/>
            <p:nvPr/>
          </p:nvCxnSpPr>
          <p:spPr>
            <a:xfrm flipV="1">
              <a:off x="3694936" y="3371850"/>
              <a:ext cx="4382264" cy="673928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/>
            <p:cNvGrpSpPr/>
            <p:nvPr/>
          </p:nvGrpSpPr>
          <p:grpSpPr>
            <a:xfrm>
              <a:off x="8115300" y="3009901"/>
              <a:ext cx="666750" cy="723899"/>
              <a:chOff x="10229850" y="2800351"/>
              <a:chExt cx="666750" cy="723899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10229850" y="2800351"/>
                <a:ext cx="666750" cy="723899"/>
              </a:xfrm>
              <a:prstGeom prst="ellipse">
                <a:avLst/>
              </a:prstGeom>
              <a:solidFill>
                <a:schemeClr val="tx1"/>
              </a:solidFill>
              <a:ln w="57150">
                <a:solidFill>
                  <a:srgbClr val="00B05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txBody>
              <a:bodyPr wrap="square" rtlCol="0">
                <a:spAutoFit/>
              </a:bodyPr>
              <a:lstStyle/>
              <a:p>
                <a:endParaRPr lang="bn-BD" sz="3600" dirty="0"/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10363200" y="2857501"/>
                <a:ext cx="438150" cy="646331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>
                    <a:solidFill>
                      <a:srgbClr val="00B050"/>
                    </a:solidFill>
                    <a:sym typeface="Symbol" panose="05050102010706020507" pitchFamily="18" charset="2"/>
                  </a:rPr>
                  <a:t></a:t>
                </a:r>
                <a:endParaRPr lang="bn-BD" sz="3600" dirty="0">
                  <a:solidFill>
                    <a:srgbClr val="00B050"/>
                  </a:solidFill>
                </a:endParaRPr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4495036" y="4283408"/>
            <a:ext cx="5106164" cy="723899"/>
            <a:chOff x="3675886" y="3905251"/>
            <a:chExt cx="5106164" cy="723899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3675886" y="4045778"/>
              <a:ext cx="4401314" cy="145222"/>
            </a:xfrm>
            <a:prstGeom prst="line">
              <a:avLst/>
            </a:prstGeom>
            <a:ln w="571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oup 61"/>
            <p:cNvGrpSpPr/>
            <p:nvPr/>
          </p:nvGrpSpPr>
          <p:grpSpPr>
            <a:xfrm>
              <a:off x="8115300" y="3905251"/>
              <a:ext cx="666750" cy="723899"/>
              <a:chOff x="10229850" y="2800351"/>
              <a:chExt cx="666750" cy="723899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10229850" y="2800351"/>
                <a:ext cx="666750" cy="723899"/>
              </a:xfrm>
              <a:prstGeom prst="ellipse">
                <a:avLst/>
              </a:prstGeom>
              <a:solidFill>
                <a:schemeClr val="tx1"/>
              </a:solidFill>
              <a:ln w="57150">
                <a:solidFill>
                  <a:srgbClr val="00206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txBody>
              <a:bodyPr wrap="square" rtlCol="0">
                <a:spAutoFit/>
              </a:bodyPr>
              <a:lstStyle/>
              <a:p>
                <a:endParaRPr lang="bn-BD" sz="3600" dirty="0"/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0363200" y="2857501"/>
                <a:ext cx="438150" cy="646331"/>
              </a:xfrm>
              <a:prstGeom prst="rect">
                <a:avLst/>
              </a:prstGeom>
              <a:noFill/>
              <a:ln w="57150"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>
                    <a:solidFill>
                      <a:srgbClr val="FF0000"/>
                    </a:solidFill>
                    <a:sym typeface="Symbol" panose="05050102010706020507" pitchFamily="18" charset="2"/>
                  </a:rPr>
                  <a:t></a:t>
                </a:r>
                <a:endParaRPr lang="bn-BD" sz="3600" dirty="0">
                  <a:solidFill>
                    <a:srgbClr val="FF0000"/>
                  </a:solidFill>
                </a:endParaRPr>
              </a:p>
            </p:txBody>
          </p:sp>
        </p:grpSp>
      </p:grpSp>
      <p:grpSp>
        <p:nvGrpSpPr>
          <p:cNvPr id="65" name="Group 64"/>
          <p:cNvGrpSpPr/>
          <p:nvPr/>
        </p:nvGrpSpPr>
        <p:grpSpPr>
          <a:xfrm>
            <a:off x="4456936" y="4462035"/>
            <a:ext cx="5125214" cy="1421572"/>
            <a:chOff x="3675886" y="4064828"/>
            <a:chExt cx="5125214" cy="1421572"/>
          </a:xfrm>
          <a:solidFill>
            <a:schemeClr val="bg1"/>
          </a:solidFill>
        </p:grpSpPr>
        <p:cxnSp>
          <p:nvCxnSpPr>
            <p:cNvPr id="66" name="Straight Connector 65"/>
            <p:cNvCxnSpPr/>
            <p:nvPr/>
          </p:nvCxnSpPr>
          <p:spPr>
            <a:xfrm>
              <a:off x="3675886" y="4064828"/>
              <a:ext cx="4420364" cy="1059622"/>
            </a:xfrm>
            <a:prstGeom prst="line">
              <a:avLst/>
            </a:prstGeom>
            <a:grpFill/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Group 66"/>
            <p:cNvGrpSpPr/>
            <p:nvPr/>
          </p:nvGrpSpPr>
          <p:grpSpPr>
            <a:xfrm>
              <a:off x="8134350" y="4762501"/>
              <a:ext cx="666750" cy="723899"/>
              <a:chOff x="10229850" y="2800351"/>
              <a:chExt cx="666750" cy="723899"/>
            </a:xfrm>
            <a:grpFill/>
          </p:grpSpPr>
          <p:sp>
            <p:nvSpPr>
              <p:cNvPr id="68" name="TextBox 67"/>
              <p:cNvSpPr txBox="1"/>
              <p:nvPr/>
            </p:nvSpPr>
            <p:spPr>
              <a:xfrm>
                <a:off x="10229850" y="2800351"/>
                <a:ext cx="666750" cy="723899"/>
              </a:xfrm>
              <a:prstGeom prst="ellipse">
                <a:avLst/>
              </a:prstGeom>
              <a:solidFill>
                <a:schemeClr val="tx1"/>
              </a:solidFill>
              <a:ln w="57150"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txBody>
              <a:bodyPr wrap="square" rtlCol="0">
                <a:spAutoFit/>
              </a:bodyPr>
              <a:lstStyle/>
              <a:p>
                <a:endParaRPr lang="bn-BD" sz="3600" dirty="0"/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10363200" y="2857501"/>
                <a:ext cx="438150" cy="646331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>
                    <a:solidFill>
                      <a:schemeClr val="bg1"/>
                    </a:solidFill>
                    <a:sym typeface="Symbol" panose="05050102010706020507" pitchFamily="18" charset="2"/>
                  </a:rPr>
                  <a:t></a:t>
                </a:r>
                <a:endParaRPr lang="bn-BD" sz="3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4590286" y="4442985"/>
            <a:ext cx="4991864" cy="2297872"/>
            <a:chOff x="3733036" y="4083878"/>
            <a:chExt cx="4991864" cy="2297872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3733036" y="4083878"/>
              <a:ext cx="4325114" cy="1840672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2" name="Group 71"/>
            <p:cNvGrpSpPr/>
            <p:nvPr/>
          </p:nvGrpSpPr>
          <p:grpSpPr>
            <a:xfrm>
              <a:off x="8058150" y="5657851"/>
              <a:ext cx="666750" cy="723899"/>
              <a:chOff x="10229850" y="2800351"/>
              <a:chExt cx="666750" cy="723899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10229850" y="2800351"/>
                <a:ext cx="666750" cy="723899"/>
              </a:xfrm>
              <a:prstGeom prst="ellipse">
                <a:avLst/>
              </a:prstGeom>
              <a:solidFill>
                <a:schemeClr val="tx1"/>
              </a:solidFill>
              <a:ln w="57150">
                <a:solidFill>
                  <a:srgbClr val="FFFF00"/>
                </a:solidFill>
              </a:ln>
              <a:scene3d>
                <a:camera prst="orthographicFront"/>
                <a:lightRig rig="threePt" dir="t"/>
              </a:scene3d>
              <a:sp3d>
                <a:bevelT w="114300" prst="hardEdge"/>
              </a:sp3d>
            </p:spPr>
            <p:txBody>
              <a:bodyPr wrap="square" rtlCol="0">
                <a:spAutoFit/>
              </a:bodyPr>
              <a:lstStyle/>
              <a:p>
                <a:endParaRPr lang="bn-BD" sz="3600" dirty="0"/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10363200" y="2857501"/>
                <a:ext cx="438150" cy="646331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BD" sz="3600" dirty="0">
                    <a:solidFill>
                      <a:srgbClr val="FFFF00"/>
                    </a:solidFill>
                    <a:sym typeface="Symbol" panose="05050102010706020507" pitchFamily="18" charset="2"/>
                  </a:rPr>
                  <a:t></a:t>
                </a:r>
                <a:endParaRPr lang="bn-BD" sz="3600" dirty="0">
                  <a:solidFill>
                    <a:srgbClr val="FFFF00"/>
                  </a:solidFill>
                </a:endParaRPr>
              </a:p>
            </p:txBody>
          </p:sp>
        </p:grpSp>
      </p:grpSp>
      <p:sp>
        <p:nvSpPr>
          <p:cNvPr id="84" name="TextBox 83"/>
          <p:cNvSpPr txBox="1"/>
          <p:nvPr/>
        </p:nvSpPr>
        <p:spPr>
          <a:xfrm>
            <a:off x="-123858" y="5671465"/>
            <a:ext cx="8241162" cy="52322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একটি ছক্কা ও একটি মুদ্রা একত্রে নিক্ষেপে </a:t>
            </a:r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নমুনাক্ষেত্র =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-212088" y="5991727"/>
            <a:ext cx="9051288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040009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{</a:t>
            </a:r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                                                                                </a:t>
            </a:r>
            <a:r>
              <a:rPr lang="bn-BD" sz="6000" dirty="0">
                <a:solidFill>
                  <a:srgbClr val="040009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}</a:t>
            </a:r>
            <a:endParaRPr lang="en-US" sz="3200" dirty="0">
              <a:solidFill>
                <a:srgbClr val="04000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0" y="6242447"/>
            <a:ext cx="1542197" cy="523220"/>
            <a:chOff x="0" y="6242447"/>
            <a:chExt cx="1542197" cy="523220"/>
          </a:xfrm>
        </p:grpSpPr>
        <p:sp>
          <p:nvSpPr>
            <p:cNvPr id="87" name="TextBox 86"/>
            <p:cNvSpPr txBox="1"/>
            <p:nvPr/>
          </p:nvSpPr>
          <p:spPr>
            <a:xfrm>
              <a:off x="0" y="6242447"/>
              <a:ext cx="8188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H,</a:t>
              </a:r>
              <a:endParaRPr lang="bn-BD" sz="2800" dirty="0">
                <a:solidFill>
                  <a:srgbClr val="7030A0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711958" y="6242447"/>
              <a:ext cx="8302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7030A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T, </a:t>
              </a:r>
              <a:endParaRPr lang="bn-BD" sz="2800" dirty="0">
                <a:solidFill>
                  <a:srgbClr val="7030A0"/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1421644" y="6242447"/>
            <a:ext cx="1580863" cy="523220"/>
            <a:chOff x="1421644" y="6242447"/>
            <a:chExt cx="1580863" cy="523220"/>
          </a:xfrm>
        </p:grpSpPr>
        <p:sp>
          <p:nvSpPr>
            <p:cNvPr id="90" name="TextBox 89"/>
            <p:cNvSpPr txBox="1"/>
            <p:nvPr/>
          </p:nvSpPr>
          <p:spPr>
            <a:xfrm>
              <a:off x="1421644" y="6242447"/>
              <a:ext cx="8711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H, </a:t>
              </a:r>
              <a:endParaRPr lang="bn-BD" sz="2800" dirty="0">
                <a:solidFill>
                  <a:srgbClr val="00B0F0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2144975" y="6242447"/>
              <a:ext cx="85753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00B0F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T, </a:t>
              </a:r>
              <a:endParaRPr lang="bn-BD" sz="2800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2827363" y="6242447"/>
            <a:ext cx="1567216" cy="538609"/>
            <a:chOff x="2827363" y="6242447"/>
            <a:chExt cx="1567216" cy="538609"/>
          </a:xfrm>
        </p:grpSpPr>
        <p:sp>
          <p:nvSpPr>
            <p:cNvPr id="93" name="TextBox 92"/>
            <p:cNvSpPr txBox="1"/>
            <p:nvPr/>
          </p:nvSpPr>
          <p:spPr>
            <a:xfrm>
              <a:off x="2827363" y="6242447"/>
              <a:ext cx="843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H, </a:t>
              </a:r>
              <a:endParaRPr lang="bn-BD" sz="2800" dirty="0">
                <a:solidFill>
                  <a:srgbClr val="00B050"/>
                </a:solidFill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3550694" y="6257836"/>
              <a:ext cx="843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00B05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T, </a:t>
              </a:r>
              <a:endParaRPr lang="bn-BD" sz="2800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4233083" y="6242447"/>
            <a:ext cx="1567216" cy="523220"/>
            <a:chOff x="4233083" y="6242447"/>
            <a:chExt cx="1567216" cy="523220"/>
          </a:xfrm>
        </p:grpSpPr>
        <p:sp>
          <p:nvSpPr>
            <p:cNvPr id="96" name="TextBox 95"/>
            <p:cNvSpPr txBox="1"/>
            <p:nvPr/>
          </p:nvSpPr>
          <p:spPr>
            <a:xfrm>
              <a:off x="4233083" y="6242447"/>
              <a:ext cx="96671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H,</a:t>
              </a:r>
              <a:r>
                <a:rPr lang="bn-BD" sz="2800" dirty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 </a:t>
              </a:r>
              <a:endParaRPr lang="bn-BD" sz="2800" dirty="0">
                <a:solidFill>
                  <a:srgbClr val="FF0000"/>
                </a:solidFill>
              </a:endParaRPr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4956414" y="6242447"/>
              <a:ext cx="8438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T,</a:t>
              </a:r>
              <a:endParaRPr lang="bn-BD" sz="28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5625156" y="6242447"/>
            <a:ext cx="1512625" cy="523220"/>
            <a:chOff x="5625156" y="6242447"/>
            <a:chExt cx="1512625" cy="523220"/>
          </a:xfrm>
        </p:grpSpPr>
        <p:sp>
          <p:nvSpPr>
            <p:cNvPr id="99" name="TextBox 98"/>
            <p:cNvSpPr txBox="1"/>
            <p:nvPr/>
          </p:nvSpPr>
          <p:spPr>
            <a:xfrm>
              <a:off x="5625156" y="6242447"/>
              <a:ext cx="88482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040009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H, </a:t>
              </a:r>
              <a:endParaRPr lang="bn-BD" sz="2800" dirty="0">
                <a:solidFill>
                  <a:srgbClr val="040009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6362135" y="6242447"/>
              <a:ext cx="7756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040009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T</a:t>
              </a:r>
              <a:r>
                <a:rPr lang="bn-BD" sz="2800" dirty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, </a:t>
              </a:r>
              <a:endParaRPr lang="bn-BD" sz="2800" dirty="0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7044521" y="6242447"/>
            <a:ext cx="1403443" cy="523220"/>
            <a:chOff x="7044521" y="6242447"/>
            <a:chExt cx="1403443" cy="523220"/>
          </a:xfrm>
        </p:grpSpPr>
        <p:sp>
          <p:nvSpPr>
            <p:cNvPr id="102" name="TextBox 101"/>
            <p:cNvSpPr txBox="1"/>
            <p:nvPr/>
          </p:nvSpPr>
          <p:spPr>
            <a:xfrm>
              <a:off x="7044521" y="6242447"/>
              <a:ext cx="83023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H, </a:t>
              </a:r>
              <a:endParaRPr lang="bn-BD" sz="2800" dirty="0">
                <a:solidFill>
                  <a:srgbClr val="FFFF00"/>
                </a:solidFill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7767853" y="6242447"/>
              <a:ext cx="6801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FFFF00"/>
                  </a:solidFill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T</a:t>
              </a:r>
              <a:endParaRPr lang="bn-BD" sz="2800" dirty="0">
                <a:solidFill>
                  <a:srgbClr val="FFFF00"/>
                </a:solidFill>
              </a:endParaRPr>
            </a:p>
          </p:txBody>
        </p:sp>
      </p:grpSp>
      <p:sp>
        <p:nvSpPr>
          <p:cNvPr id="104" name="Rectangle 103"/>
          <p:cNvSpPr/>
          <p:nvPr/>
        </p:nvSpPr>
        <p:spPr>
          <a:xfrm rot="20794313">
            <a:off x="8831728" y="1218528"/>
            <a:ext cx="2661889" cy="1127299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5" name="Rectangle 104"/>
          <p:cNvSpPr/>
          <p:nvPr/>
        </p:nvSpPr>
        <p:spPr>
          <a:xfrm rot="20794313">
            <a:off x="8860103" y="2259741"/>
            <a:ext cx="3264569" cy="964164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6" name="Rectangle 105"/>
          <p:cNvSpPr/>
          <p:nvPr/>
        </p:nvSpPr>
        <p:spPr>
          <a:xfrm rot="20794313">
            <a:off x="8855791" y="2991180"/>
            <a:ext cx="2661889" cy="112729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7" name="Rectangle 106"/>
          <p:cNvSpPr/>
          <p:nvPr/>
        </p:nvSpPr>
        <p:spPr>
          <a:xfrm rot="20794313">
            <a:off x="9012502" y="4064478"/>
            <a:ext cx="3264569" cy="964164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8" name="Rectangle 107"/>
          <p:cNvSpPr/>
          <p:nvPr/>
        </p:nvSpPr>
        <p:spPr>
          <a:xfrm rot="20794313">
            <a:off x="8911937" y="4811960"/>
            <a:ext cx="2661889" cy="1127299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109" name="Rectangle 108"/>
          <p:cNvSpPr/>
          <p:nvPr/>
        </p:nvSpPr>
        <p:spPr>
          <a:xfrm rot="20992816">
            <a:off x="8868120" y="5789004"/>
            <a:ext cx="3264569" cy="964164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28625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7" presetClass="entr" presetSubtype="1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00"/>
                            </p:stCondLst>
                            <p:childTnLst>
                              <p:par>
                                <p:cTn id="1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2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7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3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7" presetClass="entr" presetSubtype="10" repeatCount="indefinite" fill="hold" grpId="0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4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7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500"/>
                            </p:stCondLst>
                            <p:childTnLst>
                              <p:par>
                                <p:cTn id="1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60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7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7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7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85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4" grpId="0"/>
      <p:bldP spid="85" grpId="0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025614" y="1564175"/>
                <a:ext cx="8904889" cy="103374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8100">
                <a:solidFill>
                  <a:srgbClr val="3820EC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bn-IN" sz="3600" dirty="0" smtClean="0">
                    <a:latin typeface="NikoshBAN" pitchFamily="2" charset="0"/>
                    <a:cs typeface="NikoshBAN" pitchFamily="2" charset="0"/>
                  </a:rPr>
                  <a:t>কোনো ঘটনার সম্ভাবনা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IN" sz="3600" i="1" smtClean="0">
                            <a:latin typeface="Cambria Math" panose="02040503050406030204" pitchFamily="18" charset="0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উক্ত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ঘটনার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অনুকূল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ফলাফল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num>
                      <m:den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সমগ্র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সম্ভাব্য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ফলাফল</m:t>
                        </m:r>
                        <m:r>
                          <a:rPr lang="bn-IN" sz="3600" b="0" i="1" smtClean="0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</m:oMath>
                </a14:m>
                <a:endParaRPr lang="en-US" sz="36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614" y="1564175"/>
                <a:ext cx="8904889" cy="1033745"/>
              </a:xfrm>
              <a:prstGeom prst="rect">
                <a:avLst/>
              </a:prstGeom>
              <a:blipFill rotWithShape="0">
                <a:blip r:embed="rId2"/>
                <a:stretch>
                  <a:fillRect l="-1840" b="-10286"/>
                </a:stretch>
              </a:blipFill>
              <a:ln w="38100">
                <a:solidFill>
                  <a:srgbClr val="3820EC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914400" y="2811917"/>
            <a:ext cx="891540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n>
                  <a:solidFill>
                    <a:srgbClr val="3820EC"/>
                  </a:solidFill>
                  <a:prstDash val="sysDot"/>
                </a:ln>
                <a:solidFill>
                  <a:srgbClr val="040009"/>
                </a:solidFill>
                <a:latin typeface="NikoshBAN" pitchFamily="2" charset="0"/>
                <a:cs typeface="NikoshBAN" pitchFamily="2" charset="0"/>
              </a:rPr>
              <a:t>সম্ভাবনা সর্ম্পাকিত কিছু গূরুত্ব পূর্ণ তথ্যঃ </a:t>
            </a:r>
            <a:endParaRPr lang="en-US" sz="4000" dirty="0">
              <a:ln>
                <a:solidFill>
                  <a:srgbClr val="3820EC"/>
                </a:solidFill>
                <a:prstDash val="sysDot"/>
              </a:ln>
              <a:solidFill>
                <a:srgbClr val="04000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3733800"/>
            <a:ext cx="8915400" cy="28623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কোনো পরীক্ষণে কোনো ঘটনা ঘটার অনুকূল ফলাফল সর্বনিম্ন শূন্য ।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আবার কোনো ঘটনার অনুকূল ফলাফলের মান শূন্য হলে সম্ভাবনার মান শূন্য হয় । 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সম্ভাবনার মান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o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হতে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n-IN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এর মধ্যে থাকে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499016" y="66980"/>
            <a:ext cx="8724276" cy="124938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76200"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053628" y="279913"/>
            <a:ext cx="3337773" cy="830997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pPr algn="ctr"/>
            <a:r>
              <a:rPr lang="bn-IN" sz="4800" b="1" dirty="0">
                <a:ln w="11430"/>
                <a:solidFill>
                  <a:srgbClr val="04000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সম্ভাবনা নির্ণয়ঃ  </a:t>
            </a:r>
            <a:endParaRPr lang="en-US" sz="4800" b="1" dirty="0">
              <a:ln w="11430"/>
              <a:solidFill>
                <a:srgbClr val="04000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19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8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5475" y="2279714"/>
            <a:ext cx="447675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07879"/>
            <a:ext cx="1771650" cy="16097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71662" y="1049837"/>
            <a:ext cx="7781925" cy="12003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3333FF"/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একটি নিরপেক্ষ ছক্কা একবার নিক্ষেপ করা হলো নিম্নলিখিত ছক অনুসারে সম্ভাবনাগুলো নির্ণয় কর । </a:t>
            </a:r>
            <a:endParaRPr lang="en-US" sz="3600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350664"/>
              </p:ext>
            </p:extLst>
          </p:nvPr>
        </p:nvGraphicFramePr>
        <p:xfrm>
          <a:off x="1871662" y="2279713"/>
          <a:ext cx="7781924" cy="4613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1725"/>
                <a:gridCol w="5410199"/>
              </a:tblGrid>
              <a:tr h="907525">
                <a:tc>
                  <a:txBody>
                    <a:bodyPr/>
                    <a:lstStyle/>
                    <a:p>
                      <a:pPr algn="ctr"/>
                      <a:r>
                        <a:rPr lang="bn-IN" sz="4400" dirty="0" smtClean="0">
                          <a:latin typeface="NikoshBAN" pitchFamily="2" charset="0"/>
                          <a:cs typeface="NikoshBAN" pitchFamily="2" charset="0"/>
                        </a:rPr>
                        <a:t>দল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4400" dirty="0" smtClean="0">
                          <a:latin typeface="NikoshBAN" pitchFamily="2" charset="0"/>
                          <a:cs typeface="NikoshBAN" pitchFamily="2" charset="0"/>
                        </a:rPr>
                        <a:t>সমস্যা </a:t>
                      </a:r>
                      <a:endParaRPr lang="en-US" sz="44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907525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আলফা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    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জোড়</a:t>
                      </a:r>
                      <a:r>
                        <a:rPr lang="bn-IN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সংখ্যা আসার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907525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বিটা</a:t>
                      </a:r>
                      <a:r>
                        <a:rPr lang="bn-IN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বিজোড় সংখ্যা</a:t>
                      </a:r>
                      <a:r>
                        <a:rPr lang="bn-IN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আসার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983877">
                <a:tc>
                  <a:txBody>
                    <a:bodyPr/>
                    <a:lstStyle/>
                    <a:p>
                      <a:pPr algn="ctr"/>
                      <a:r>
                        <a:rPr lang="bn-IN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গামা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05486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4</a:t>
                      </a:r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অথবা</a:t>
                      </a:r>
                      <a:r>
                        <a:rPr lang="bn-IN" sz="2400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4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 এর বেশি</a:t>
                      </a:r>
                      <a:r>
                        <a:rPr lang="bn-IN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সংখ্যা আসার </a:t>
                      </a:r>
                      <a:endParaRPr lang="en-US" sz="36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</a:tr>
              <a:tr h="907525">
                <a:tc>
                  <a:txBody>
                    <a:bodyPr/>
                    <a:lstStyle/>
                    <a:p>
                      <a:pPr algn="ctr"/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পাই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latin typeface="NikoshBAN" pitchFamily="2" charset="0"/>
                          <a:cs typeface="NikoshBAN" pitchFamily="2" charset="0"/>
                        </a:rPr>
                        <a:t>5 </a:t>
                      </a:r>
                      <a:r>
                        <a:rPr lang="bn-IN" sz="3600" dirty="0" smtClean="0">
                          <a:latin typeface="NikoshBAN" pitchFamily="2" charset="0"/>
                          <a:cs typeface="NikoshBAN" pitchFamily="2" charset="0"/>
                        </a:rPr>
                        <a:t>এর কম</a:t>
                      </a:r>
                      <a:r>
                        <a:rPr lang="bn-IN" sz="3600" baseline="0" dirty="0" smtClean="0">
                          <a:latin typeface="NikoshBAN" pitchFamily="2" charset="0"/>
                          <a:cs typeface="NikoshBAN" pitchFamily="2" charset="0"/>
                        </a:rPr>
                        <a:t> সংখ্যা আসার </a:t>
                      </a:r>
                      <a:endParaRPr lang="en-US" sz="36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Bevel 7"/>
          <p:cNvSpPr/>
          <p:nvPr/>
        </p:nvSpPr>
        <p:spPr>
          <a:xfrm>
            <a:off x="3268012" y="12644"/>
            <a:ext cx="4476750" cy="1007646"/>
          </a:xfrm>
          <a:prstGeom prst="bevel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30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pat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5512 L 0.24943 -0.11719 C 0.3018 -0.15604 0.37992 -0.17709 0.46181 -0.17709 C 0.55542 -0.17709 0.62978 -0.15604 0.68215 -0.11719 L 0.9323 0.05512 " pathEditMode="relative" rAng="0" ptsTypes="FffFF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615" y="-1161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0.08507 L 0.22946 -0.08507 C 0.22903 -0.07965 0.22888 -0.07422 0.22801 -0.06901 C 0.22743 -0.06554 0.22526 -0.06402 0.22512 -0.06055 C 0.22324 -0.02865 0.22353 0.01844 0.22353 0.05251 C 0.2448 0.06271 0.23134 0.05729 0.26447 0.0638 C 0.28357 0.07161 0.30339 0.06553 0.32249 0.07226 C 0.32784 0.07421 0.33898 0.07378 0.34289 0.08159 " pathEditMode="relative" rAng="0" ptsTypes="AffffffA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44" y="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492707" y="0"/>
            <a:ext cx="4032354" cy="2038662"/>
          </a:xfrm>
          <a:prstGeom prst="horizontalScroll">
            <a:avLst/>
          </a:prstGeom>
          <a:noFill/>
          <a:ln>
            <a:solidFill>
              <a:srgbClr val="2108D6"/>
            </a:solidFill>
          </a:ln>
          <a:effectLst>
            <a:glow rad="101600">
              <a:schemeClr val="tx1">
                <a:alpha val="60000"/>
              </a:schemeClr>
            </a:glow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5299" y="365824"/>
            <a:ext cx="18293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3013" y="2404486"/>
            <a:ext cx="9067800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7620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একটি থলেতে একই ধরনের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টি কালো ,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টি লাল এবং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টি সাদা মার্বেল আছে । থলে হতে একটি মার্বেল দৈবভাবে নির্বাচন করা হলো । নির্বাচিত মার্বেলটি-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3013" y="4158812"/>
            <a:ext cx="9067800" cy="120032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76200">
            <a:solidFill>
              <a:srgbClr val="3820EC"/>
            </a:solidFill>
          </a:ln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i) </a:t>
            </a:r>
            <a:r>
              <a:rPr lang="bn-IN" sz="3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লাল  </a:t>
            </a:r>
            <a:r>
              <a:rPr lang="en-US" sz="36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ii)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কালো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6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iii) </a:t>
            </a:r>
            <a:r>
              <a:rPr lang="bn-IN" sz="36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হলুদ</a:t>
            </a:r>
            <a:r>
              <a:rPr lang="en-US" sz="36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n>
                  <a:solidFill>
                    <a:srgbClr val="FFFF00"/>
                  </a:solidFill>
                </a:ln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iv) </a:t>
            </a:r>
            <a:r>
              <a:rPr lang="bn-IN" sz="3600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কালো নয়-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সম্ভাবনাগুলো নির্ণয় করো 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970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66709" cy="19667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975" y="152798"/>
            <a:ext cx="3992127" cy="16400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Bevel 4"/>
          <p:cNvSpPr/>
          <p:nvPr/>
        </p:nvSpPr>
        <p:spPr>
          <a:xfrm>
            <a:off x="2669951" y="163341"/>
            <a:ext cx="5111646" cy="1618938"/>
          </a:xfrm>
          <a:prstGeom prst="bevel">
            <a:avLst/>
          </a:prstGeom>
          <a:noFill/>
          <a:ln w="76200"/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506393" y="383189"/>
            <a:ext cx="34387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54636" y="2293493"/>
                <a:ext cx="10478125" cy="449533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একটি মুদ্রা চারবার নিক্ষেপ করা হলো।</a:t>
                </a:r>
              </a:p>
              <a:p>
                <a:endParaRPr lang="bn-IN" sz="40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(ক) উদাহরণসহ নমুনাক্ষেত্রের সংজ্ঞা দাও।</a:t>
                </a:r>
              </a:p>
              <a:p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(খ) সম্ভাব্য ঘটনার 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Probability Tree</a:t>
                </a:r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অঙ্কন কর নমুনা   ক্ষেত্রটি লিখ ?</a:t>
                </a:r>
              </a:p>
              <a:p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(গ) দেখাও যে, মুদ্রাটি </a:t>
                </a:r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n</a:t>
                </a:r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সংখ্যক বার নিক্ষেপ করলে সংঘটিত ঘটনা </a:t>
                </a:r>
              </a:p>
              <a:p>
                <a:r>
                  <a:rPr lang="bn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IN" sz="4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কে সমর্থন করে।</a:t>
                </a:r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636" y="2293493"/>
                <a:ext cx="10478125" cy="4495333"/>
              </a:xfrm>
              <a:prstGeom prst="rect">
                <a:avLst/>
              </a:prstGeom>
              <a:blipFill rotWithShape="0">
                <a:blip r:embed="rId4"/>
                <a:stretch>
                  <a:fillRect l="-2094" t="-2304" r="-2850" b="-29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Notched Right Arrow 8"/>
          <p:cNvSpPr/>
          <p:nvPr/>
        </p:nvSpPr>
        <p:spPr>
          <a:xfrm>
            <a:off x="722526" y="2340613"/>
            <a:ext cx="794478" cy="599607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01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913" y="1"/>
            <a:ext cx="12321913" cy="69310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Oval 3"/>
          <p:cNvSpPr/>
          <p:nvPr/>
        </p:nvSpPr>
        <p:spPr>
          <a:xfrm>
            <a:off x="252248" y="0"/>
            <a:ext cx="11650718" cy="6858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05758" y="-1"/>
            <a:ext cx="9343697" cy="6968359"/>
          </a:xfrm>
          <a:prstGeom prst="rect">
            <a:avLst/>
          </a:prstGeom>
          <a:noFill/>
        </p:spPr>
        <p:txBody>
          <a:bodyPr wrap="none" rtlCol="0">
            <a:prstTxWarp prst="textButtonPour">
              <a:avLst>
                <a:gd name="adj1" fmla="val 9814592"/>
                <a:gd name="adj2" fmla="val 65666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</a:t>
            </a:r>
            <a:r>
              <a:rPr lang="bn-IN" sz="96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6724" y="2443654"/>
            <a:ext cx="9585434" cy="3578773"/>
          </a:xfrm>
          <a:prstGeom prst="rect">
            <a:avLst/>
          </a:prstGeom>
          <a:noFill/>
        </p:spPr>
        <p:txBody>
          <a:bodyPr wrap="none" rtlCol="0">
            <a:prstTxWarp prst="textArchDownPour">
              <a:avLst>
                <a:gd name="adj1" fmla="val 1346698"/>
                <a:gd name="adj2" fmla="val 74463"/>
              </a:avLst>
            </a:prstTxWarp>
            <a:spAutoFit/>
          </a:bodyPr>
          <a:lstStyle/>
          <a:p>
            <a:r>
              <a:rPr lang="bn-IN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174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88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7634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7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213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92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385</TotalTime>
  <Words>819</Words>
  <Application>Microsoft Office PowerPoint</Application>
  <PresentationFormat>Widescreen</PresentationFormat>
  <Paragraphs>181</Paragraphs>
  <Slides>25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Arial</vt:lpstr>
      <vt:lpstr>Calibri</vt:lpstr>
      <vt:lpstr>Calibri Light</vt:lpstr>
      <vt:lpstr>Cambria Math</vt:lpstr>
      <vt:lpstr>NikoshBAN</vt:lpstr>
      <vt:lpstr>Symbol</vt:lpstr>
      <vt:lpstr>Times New Roman</vt:lpstr>
      <vt:lpstr>Vrinda</vt:lpstr>
      <vt:lpstr>Wingdings</vt:lpstr>
      <vt:lpstr>Wingdings 3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 cc</dc:creator>
  <cp:lastModifiedBy>b cc</cp:lastModifiedBy>
  <cp:revision>55</cp:revision>
  <dcterms:created xsi:type="dcterms:W3CDTF">2016-09-19T17:16:48Z</dcterms:created>
  <dcterms:modified xsi:type="dcterms:W3CDTF">2016-09-23T19:09:30Z</dcterms:modified>
</cp:coreProperties>
</file>